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34" r:id="rId5"/>
    <p:sldId id="342" r:id="rId6"/>
    <p:sldId id="337" r:id="rId7"/>
    <p:sldId id="358" r:id="rId8"/>
    <p:sldId id="345" r:id="rId9"/>
    <p:sldId id="353" r:id="rId10"/>
    <p:sldId id="354" r:id="rId11"/>
    <p:sldId id="344" r:id="rId12"/>
    <p:sldId id="359" r:id="rId13"/>
    <p:sldId id="355" r:id="rId14"/>
    <p:sldId id="356" r:id="rId15"/>
  </p:sldIdLst>
  <p:sldSz cx="12192000" cy="6858000"/>
  <p:notesSz cx="6858000" cy="9144000"/>
  <p:custDataLst>
    <p:tags r:id="rId18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F1F4"/>
    <a:srgbClr val="FF7C80"/>
    <a:srgbClr val="3B93B7"/>
    <a:srgbClr val="FF9900"/>
    <a:srgbClr val="00779A"/>
    <a:srgbClr val="1C768F"/>
    <a:srgbClr val="09B2AC"/>
    <a:srgbClr val="014A6B"/>
    <a:srgbClr val="4DC7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008" autoAdjust="0"/>
  </p:normalViewPr>
  <p:slideViewPr>
    <p:cSldViewPr snapToGrid="0" showGuides="1">
      <p:cViewPr varScale="1">
        <p:scale>
          <a:sx n="159" d="100"/>
          <a:sy n="159" d="100"/>
        </p:scale>
        <p:origin x="53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8670"/>
    </p:cViewPr>
  </p:sorterViewPr>
  <p:notesViewPr>
    <p:cSldViewPr snapToGrid="0">
      <p:cViewPr varScale="1">
        <p:scale>
          <a:sx n="80" d="100"/>
          <a:sy n="80" d="100"/>
        </p:scale>
        <p:origin x="287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fetkoeter\Desktop\H2Global%20meets%20Africa\Rechnungen\PtX-Designer\10%20MW_Kenya_Turkana%20south_241105_ErgebnisNH3_island_new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fetkoeter\Desktop\H2Global%20meets%20Africa\Rechnungen\PtX-Designer\100%20MW_Kenya_Turkana%20south_241105_ErgebnisNH3_island_new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fetkoeter\Desktop\H2Global%20meets%20Africa\Rechnungen\PtX-Designer\500%20MW_Kenya_Turkana%20south_241105_ErgebnisNH3_island_new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fetkoeter\Desktop\H2Global%20meets%20Africa\Rechnungen\PtX-Designer\100%20MW_Kenya_Turkana%20south_241105_ErgebnisNH3_island_new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fetkoeter\Desktop\H2Global%20meets%20Africa\Rechnungen\PtX-Designer\100%20MW_Kenya_Turkana%20south_241105_ErgebnisNH3_island_new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jfetkoeter\Desktop\H2Global%20meets%20Africa\Rechnungen\PtX-Designer\100%20MW_Kenya_Turkana%20south_241105_ErgebnisNH3_island_new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10</a:t>
            </a:r>
            <a:r>
              <a:rPr lang="en-US" sz="1800" baseline="0"/>
              <a:t> MW electrolysis</a:t>
            </a:r>
            <a:endParaRPr lang="en-US" sz="18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CAPEX!$G$3</c:f>
              <c:strCache>
                <c:ptCount val="1"/>
                <c:pt idx="0">
                  <c:v>Wind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CAPEX!$H$3:$O$3</c:f>
              <c:numCache>
                <c:formatCode>General</c:formatCode>
                <c:ptCount val="8"/>
                <c:pt idx="0">
                  <c:v>465.32819102189711</c:v>
                </c:pt>
                <c:pt idx="2">
                  <c:v>383.88758553013793</c:v>
                </c:pt>
                <c:pt idx="4">
                  <c:v>0</c:v>
                </c:pt>
                <c:pt idx="6">
                  <c:v>476.99254932474201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57-4088-8813-777707915F73}"/>
            </c:ext>
          </c:extLst>
        </c:ser>
        <c:ser>
          <c:idx val="1"/>
          <c:order val="1"/>
          <c:tx>
            <c:strRef>
              <c:f>CAPEX!$G$4</c:f>
              <c:strCache>
                <c:ptCount val="1"/>
                <c:pt idx="0">
                  <c:v>PV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CAPEX!$H$4:$O$4</c:f>
              <c:numCache>
                <c:formatCode>General</c:formatCode>
                <c:ptCount val="8"/>
                <c:pt idx="0">
                  <c:v>235.45368672252181</c:v>
                </c:pt>
                <c:pt idx="2">
                  <c:v>139.06187342059121</c:v>
                </c:pt>
                <c:pt idx="4">
                  <c:v>722.57895748784995</c:v>
                </c:pt>
                <c:pt idx="6">
                  <c:v>241.3557924161957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57-4088-8813-777707915F73}"/>
            </c:ext>
          </c:extLst>
        </c:ser>
        <c:ser>
          <c:idx val="2"/>
          <c:order val="2"/>
          <c:tx>
            <c:strRef>
              <c:f>CAPEX!$G$5</c:f>
              <c:strCache>
                <c:ptCount val="1"/>
                <c:pt idx="0">
                  <c:v>Grid electricity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CAPEX!$H$5:$O$5</c:f>
              <c:numCache>
                <c:formatCode>General</c:formatCode>
                <c:ptCount val="8"/>
                <c:pt idx="0">
                  <c:v>0</c:v>
                </c:pt>
                <c:pt idx="2">
                  <c:v>0</c:v>
                </c:pt>
                <c:pt idx="4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57-4088-8813-777707915F73}"/>
            </c:ext>
          </c:extLst>
        </c:ser>
        <c:ser>
          <c:idx val="3"/>
          <c:order val="3"/>
          <c:tx>
            <c:strRef>
              <c:f>CAPEX!$G$6</c:f>
              <c:strCache>
                <c:ptCount val="1"/>
                <c:pt idx="0">
                  <c:v>Power Line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CAPEX!$H$6:$O$6</c:f>
              <c:numCache>
                <c:formatCode>General</c:formatCode>
                <c:ptCount val="8"/>
                <c:pt idx="0">
                  <c:v>179.61026343135569</c:v>
                </c:pt>
                <c:pt idx="2">
                  <c:v>57.327802944336213</c:v>
                </c:pt>
                <c:pt idx="4">
                  <c:v>280.67680214477832</c:v>
                </c:pt>
                <c:pt idx="6">
                  <c:v>59.917062221012763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57-4088-8813-777707915F73}"/>
            </c:ext>
          </c:extLst>
        </c:ser>
        <c:ser>
          <c:idx val="4"/>
          <c:order val="4"/>
          <c:tx>
            <c:strRef>
              <c:f>CAPEX!$G$7</c:f>
              <c:strCache>
                <c:ptCount val="1"/>
                <c:pt idx="0">
                  <c:v>Electrical infrastructure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CAPEX!$H$7:$O$7</c:f>
              <c:numCache>
                <c:formatCode>General</c:formatCode>
                <c:ptCount val="8"/>
                <c:pt idx="0">
                  <c:v>177.6457020097657</c:v>
                </c:pt>
                <c:pt idx="2">
                  <c:v>156.04137664688309</c:v>
                </c:pt>
                <c:pt idx="4">
                  <c:v>326.02224318984941</c:v>
                </c:pt>
                <c:pt idx="6">
                  <c:v>182.09873786528041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E57-4088-8813-777707915F73}"/>
            </c:ext>
          </c:extLst>
        </c:ser>
        <c:ser>
          <c:idx val="5"/>
          <c:order val="5"/>
          <c:tx>
            <c:strRef>
              <c:f>CAPEX!$G$8</c:f>
              <c:strCache>
                <c:ptCount val="1"/>
                <c:pt idx="0">
                  <c:v>Battery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CAPEX!$H$8:$O$8</c:f>
              <c:numCache>
                <c:formatCode>General</c:formatCode>
                <c:ptCount val="8"/>
                <c:pt idx="0">
                  <c:v>11.098622823945069</c:v>
                </c:pt>
                <c:pt idx="2">
                  <c:v>0</c:v>
                </c:pt>
                <c:pt idx="4">
                  <c:v>124.8878928653301</c:v>
                </c:pt>
                <c:pt idx="6">
                  <c:v>11.3768314426886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E57-4088-8813-777707915F73}"/>
            </c:ext>
          </c:extLst>
        </c:ser>
        <c:ser>
          <c:idx val="6"/>
          <c:order val="6"/>
          <c:tx>
            <c:strRef>
              <c:f>CAPEX!$G$9</c:f>
              <c:strCache>
                <c:ptCount val="1"/>
                <c:pt idx="0">
                  <c:v>Electrolysis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CAPEX!$H$9:$O$9</c:f>
              <c:numCache>
                <c:formatCode>General</c:formatCode>
                <c:ptCount val="8"/>
                <c:pt idx="0">
                  <c:v>491.28715145202102</c:v>
                </c:pt>
                <c:pt idx="2">
                  <c:v>460.78310569724567</c:v>
                </c:pt>
                <c:pt idx="4">
                  <c:v>770.66829256561039</c:v>
                </c:pt>
                <c:pt idx="6">
                  <c:v>504.74535735588319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E57-4088-8813-777707915F73}"/>
            </c:ext>
          </c:extLst>
        </c:ser>
        <c:ser>
          <c:idx val="7"/>
          <c:order val="7"/>
          <c:tx>
            <c:strRef>
              <c:f>CAPEX!$G$10</c:f>
              <c:strCache>
                <c:ptCount val="1"/>
                <c:pt idx="0">
                  <c:v>Water treatment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CAPEX!$H$10:$O$10</c:f>
              <c:numCache>
                <c:formatCode>General</c:formatCode>
                <c:ptCount val="8"/>
                <c:pt idx="0">
                  <c:v>10.142201551190009</c:v>
                </c:pt>
                <c:pt idx="2">
                  <c:v>9.4130304334409622</c:v>
                </c:pt>
                <c:pt idx="4">
                  <c:v>19.02095123025617</c:v>
                </c:pt>
                <c:pt idx="6">
                  <c:v>10.39643560611144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E57-4088-8813-777707915F73}"/>
            </c:ext>
          </c:extLst>
        </c:ser>
        <c:ser>
          <c:idx val="8"/>
          <c:order val="8"/>
          <c:tx>
            <c:strRef>
              <c:f>CAPEX!$G$11</c:f>
              <c:strCache>
                <c:ptCount val="1"/>
                <c:pt idx="0">
                  <c:v>H2 Storage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CAPEX!$H$11:$O$11</c:f>
              <c:numCache>
                <c:formatCode>General</c:formatCode>
                <c:ptCount val="8"/>
                <c:pt idx="0">
                  <c:v>53.554568228980877</c:v>
                </c:pt>
                <c:pt idx="2">
                  <c:v>49.704275550512868</c:v>
                </c:pt>
                <c:pt idx="4">
                  <c:v>100.43764416428399</c:v>
                </c:pt>
                <c:pt idx="6">
                  <c:v>54.897017890595272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E57-4088-8813-777707915F73}"/>
            </c:ext>
          </c:extLst>
        </c:ser>
        <c:ser>
          <c:idx val="9"/>
          <c:order val="9"/>
          <c:tx>
            <c:strRef>
              <c:f>CAPEX!$G$12</c:f>
              <c:strCache>
                <c:ptCount val="1"/>
                <c:pt idx="0">
                  <c:v>Ammonia synthesis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CAPEX!$H$12:$O$12</c:f>
              <c:numCache>
                <c:formatCode>General</c:formatCode>
                <c:ptCount val="8"/>
                <c:pt idx="0">
                  <c:v>253.73202313843299</c:v>
                </c:pt>
                <c:pt idx="2">
                  <c:v>247.8842325760161</c:v>
                </c:pt>
                <c:pt idx="4">
                  <c:v>275.49540634703612</c:v>
                </c:pt>
                <c:pt idx="6">
                  <c:v>246.40324197107151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6E57-4088-8813-777707915F73}"/>
            </c:ext>
          </c:extLst>
        </c:ser>
        <c:ser>
          <c:idx val="10"/>
          <c:order val="10"/>
          <c:tx>
            <c:strRef>
              <c:f>CAPEX!$G$13</c:f>
              <c:strCache>
                <c:ptCount val="1"/>
                <c:pt idx="0">
                  <c:v>Air separation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CAPEX!$H$1:$N$1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CAPEX!$H$13:$O$13</c:f>
              <c:numCache>
                <c:formatCode>General</c:formatCode>
                <c:ptCount val="8"/>
                <c:pt idx="0">
                  <c:v>33.267763088193703</c:v>
                </c:pt>
                <c:pt idx="2">
                  <c:v>32.501037199149259</c:v>
                </c:pt>
                <c:pt idx="4">
                  <c:v>36.121242391381067</c:v>
                </c:pt>
                <c:pt idx="6">
                  <c:v>32.306858931969089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E57-4088-8813-777707915F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96780927"/>
        <c:axId val="1596770367"/>
      </c:barChart>
      <c:barChart>
        <c:barDir val="col"/>
        <c:grouping val="stacked"/>
        <c:varyColors val="0"/>
        <c:ser>
          <c:idx val="11"/>
          <c:order val="11"/>
          <c:tx>
            <c:strRef>
              <c:f>CAPEX!$G$14</c:f>
              <c:strCache>
                <c:ptCount val="1"/>
                <c:pt idx="0">
                  <c:v>Production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val>
            <c:numRef>
              <c:f>CAPEX!$H$14:$O$14</c:f>
              <c:numCache>
                <c:formatCode>General</c:formatCode>
                <c:ptCount val="8"/>
                <c:pt idx="1">
                  <c:v>6495</c:v>
                </c:pt>
                <c:pt idx="3">
                  <c:v>6998</c:v>
                </c:pt>
                <c:pt idx="5">
                  <c:v>3463</c:v>
                </c:pt>
                <c:pt idx="7">
                  <c:v>6336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6E57-4088-8813-777707915F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39949936"/>
        <c:axId val="1639952816"/>
      </c:barChart>
      <c:catAx>
        <c:axId val="15967809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596770367"/>
        <c:crosses val="autoZero"/>
        <c:auto val="1"/>
        <c:lblAlgn val="ctr"/>
        <c:lblOffset val="100"/>
        <c:noMultiLvlLbl val="0"/>
      </c:catAx>
      <c:valAx>
        <c:axId val="1596770367"/>
        <c:scaling>
          <c:orientation val="minMax"/>
          <c:max val="27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LCOA [€/t]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596780927"/>
        <c:crosses val="autoZero"/>
        <c:crossBetween val="between"/>
      </c:valAx>
      <c:valAx>
        <c:axId val="1639952816"/>
        <c:scaling>
          <c:orientation val="minMax"/>
          <c:max val="3000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Annual production [tNH3/year]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639949936"/>
        <c:crosses val="max"/>
        <c:crossBetween val="between"/>
      </c:valAx>
      <c:catAx>
        <c:axId val="1639949936"/>
        <c:scaling>
          <c:orientation val="minMax"/>
        </c:scaling>
        <c:delete val="1"/>
        <c:axPos val="b"/>
        <c:majorTickMark val="out"/>
        <c:minorTickMark val="none"/>
        <c:tickLblPos val="nextTo"/>
        <c:crossAx val="16399528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egendEntry>
        <c:idx val="8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100 MW electrolysis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CAPEX!$G$3</c:f>
              <c:strCache>
                <c:ptCount val="1"/>
                <c:pt idx="0">
                  <c:v>Wind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CAPEX!$H$3:$O$3</c:f>
              <c:numCache>
                <c:formatCode>General</c:formatCode>
                <c:ptCount val="8"/>
                <c:pt idx="0">
                  <c:v>437.44913821192131</c:v>
                </c:pt>
                <c:pt idx="2">
                  <c:v>395.28890116227501</c:v>
                </c:pt>
                <c:pt idx="4">
                  <c:v>0</c:v>
                </c:pt>
                <c:pt idx="6">
                  <c:v>468.69466848089007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9A-4459-85CD-478BA5627A25}"/>
            </c:ext>
          </c:extLst>
        </c:ser>
        <c:ser>
          <c:idx val="1"/>
          <c:order val="1"/>
          <c:tx>
            <c:strRef>
              <c:f>CAPEX!$G$4</c:f>
              <c:strCache>
                <c:ptCount val="1"/>
                <c:pt idx="0">
                  <c:v>PV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CAPEX!$H$4:$O$4</c:f>
              <c:numCache>
                <c:formatCode>General</c:formatCode>
                <c:ptCount val="8"/>
                <c:pt idx="0">
                  <c:v>226.37764275246269</c:v>
                </c:pt>
                <c:pt idx="2">
                  <c:v>92.496668713632729</c:v>
                </c:pt>
                <c:pt idx="4">
                  <c:v>660.79722737310919</c:v>
                </c:pt>
                <c:pt idx="6">
                  <c:v>209.56064374011129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29A-4459-85CD-478BA5627A25}"/>
            </c:ext>
          </c:extLst>
        </c:ser>
        <c:ser>
          <c:idx val="2"/>
          <c:order val="2"/>
          <c:tx>
            <c:strRef>
              <c:f>CAPEX!$G$5</c:f>
              <c:strCache>
                <c:ptCount val="1"/>
                <c:pt idx="0">
                  <c:v>Grid electricity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CAPEX!$H$5:$O$5</c:f>
              <c:numCache>
                <c:formatCode>General</c:formatCode>
                <c:ptCount val="8"/>
                <c:pt idx="0">
                  <c:v>0</c:v>
                </c:pt>
                <c:pt idx="2">
                  <c:v>0</c:v>
                </c:pt>
                <c:pt idx="4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29A-4459-85CD-478BA5627A25}"/>
            </c:ext>
          </c:extLst>
        </c:ser>
        <c:ser>
          <c:idx val="3"/>
          <c:order val="3"/>
          <c:tx>
            <c:strRef>
              <c:f>CAPEX!$G$6</c:f>
              <c:strCache>
                <c:ptCount val="1"/>
                <c:pt idx="0">
                  <c:v>Power Line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CAPEX!$H$6:$O$6</c:f>
              <c:numCache>
                <c:formatCode>General</c:formatCode>
                <c:ptCount val="8"/>
                <c:pt idx="0">
                  <c:v>99.969958057993779</c:v>
                </c:pt>
                <c:pt idx="2">
                  <c:v>40.192871596060037</c:v>
                </c:pt>
                <c:pt idx="4">
                  <c:v>150.8526866979241</c:v>
                </c:pt>
                <c:pt idx="6">
                  <c:v>40.839352363695482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29A-4459-85CD-478BA5627A25}"/>
            </c:ext>
          </c:extLst>
        </c:ser>
        <c:ser>
          <c:idx val="4"/>
          <c:order val="4"/>
          <c:tx>
            <c:strRef>
              <c:f>CAPEX!$G$7</c:f>
              <c:strCache>
                <c:ptCount val="1"/>
                <c:pt idx="0">
                  <c:v>Electrical infrastructure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CAPEX!$H$7:$O$7</c:f>
              <c:numCache>
                <c:formatCode>General</c:formatCode>
                <c:ptCount val="8"/>
                <c:pt idx="0">
                  <c:v>50.995398395118727</c:v>
                </c:pt>
                <c:pt idx="2">
                  <c:v>36.695756995359012</c:v>
                </c:pt>
                <c:pt idx="4">
                  <c:v>86.860917249710397</c:v>
                </c:pt>
                <c:pt idx="6">
                  <c:v>51.07199202747973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29A-4459-85CD-478BA5627A25}"/>
            </c:ext>
          </c:extLst>
        </c:ser>
        <c:ser>
          <c:idx val="5"/>
          <c:order val="5"/>
          <c:tx>
            <c:strRef>
              <c:f>CAPEX!$G$8</c:f>
              <c:strCache>
                <c:ptCount val="1"/>
                <c:pt idx="0">
                  <c:v>Battery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CAPEX!$H$8:$O$8</c:f>
              <c:numCache>
                <c:formatCode>General</c:formatCode>
                <c:ptCount val="8"/>
                <c:pt idx="0">
                  <c:v>11.737884075727839</c:v>
                </c:pt>
                <c:pt idx="2">
                  <c:v>0</c:v>
                </c:pt>
                <c:pt idx="4">
                  <c:v>111.7269445757976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29A-4459-85CD-478BA5627A25}"/>
            </c:ext>
          </c:extLst>
        </c:ser>
        <c:ser>
          <c:idx val="6"/>
          <c:order val="6"/>
          <c:tx>
            <c:strRef>
              <c:f>CAPEX!$G$9</c:f>
              <c:strCache>
                <c:ptCount val="1"/>
                <c:pt idx="0">
                  <c:v>Electrolysis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CAPEX!$H$9:$O$9</c:f>
              <c:numCache>
                <c:formatCode>General</c:formatCode>
                <c:ptCount val="8"/>
                <c:pt idx="0">
                  <c:v>362.44035861605738</c:v>
                </c:pt>
                <c:pt idx="2">
                  <c:v>345.11388980610212</c:v>
                </c:pt>
                <c:pt idx="4">
                  <c:v>562.11490892574113</c:v>
                </c:pt>
                <c:pt idx="6">
                  <c:v>376.20299475376288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29A-4459-85CD-478BA5627A25}"/>
            </c:ext>
          </c:extLst>
        </c:ser>
        <c:ser>
          <c:idx val="7"/>
          <c:order val="7"/>
          <c:tx>
            <c:strRef>
              <c:f>CAPEX!$G$10</c:f>
              <c:strCache>
                <c:ptCount val="1"/>
                <c:pt idx="0">
                  <c:v>Water treatment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CAPEX!$H$10:$O$10</c:f>
              <c:numCache>
                <c:formatCode>General</c:formatCode>
                <c:ptCount val="8"/>
                <c:pt idx="0">
                  <c:v>10.726374611424021</c:v>
                </c:pt>
                <c:pt idx="2">
                  <c:v>10.114010990334069</c:v>
                </c:pt>
                <c:pt idx="4">
                  <c:v>20.419780157617581</c:v>
                </c:pt>
                <c:pt idx="6">
                  <c:v>11.03282276090575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729A-4459-85CD-478BA5627A25}"/>
            </c:ext>
          </c:extLst>
        </c:ser>
        <c:ser>
          <c:idx val="8"/>
          <c:order val="8"/>
          <c:tx>
            <c:strRef>
              <c:f>CAPEX!$G$11</c:f>
              <c:strCache>
                <c:ptCount val="1"/>
                <c:pt idx="0">
                  <c:v>H2 Storage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CAPEX!$H$11:$O$11</c:f>
              <c:numCache>
                <c:formatCode>General</c:formatCode>
                <c:ptCount val="8"/>
                <c:pt idx="0">
                  <c:v>38.310871668843681</c:v>
                </c:pt>
                <c:pt idx="2">
                  <c:v>21.658698586494431</c:v>
                </c:pt>
                <c:pt idx="4">
                  <c:v>72.932337855449077</c:v>
                </c:pt>
                <c:pt idx="6">
                  <c:v>39.405397652995418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29A-4459-85CD-478BA5627A25}"/>
            </c:ext>
          </c:extLst>
        </c:ser>
        <c:ser>
          <c:idx val="9"/>
          <c:order val="9"/>
          <c:tx>
            <c:strRef>
              <c:f>CAPEX!$G$12</c:f>
              <c:strCache>
                <c:ptCount val="1"/>
                <c:pt idx="0">
                  <c:v>Ammonia synthesis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CAPEX!$H$12:$O$12</c:f>
              <c:numCache>
                <c:formatCode>General</c:formatCode>
                <c:ptCount val="8"/>
                <c:pt idx="0">
                  <c:v>118.3627039469615</c:v>
                </c:pt>
                <c:pt idx="2">
                  <c:v>124.00603724023119</c:v>
                </c:pt>
                <c:pt idx="4">
                  <c:v>125.1815931920014</c:v>
                </c:pt>
                <c:pt idx="6">
                  <c:v>121.74427814198989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29A-4459-85CD-478BA5627A25}"/>
            </c:ext>
          </c:extLst>
        </c:ser>
        <c:ser>
          <c:idx val="10"/>
          <c:order val="10"/>
          <c:tx>
            <c:strRef>
              <c:f>CAPEX!$G$13</c:f>
              <c:strCache>
                <c:ptCount val="1"/>
                <c:pt idx="0">
                  <c:v>Air separation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CAPEX!$H$13:$O$13</c:f>
              <c:numCache>
                <c:formatCode>General</c:formatCode>
                <c:ptCount val="8"/>
                <c:pt idx="0">
                  <c:v>33.332142337227879</c:v>
                </c:pt>
                <c:pt idx="2">
                  <c:v>34.921362440479108</c:v>
                </c:pt>
                <c:pt idx="4">
                  <c:v>35.252410963393359</c:v>
                </c:pt>
                <c:pt idx="6">
                  <c:v>34.28442805421431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29A-4459-85CD-478BA5627A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39913936"/>
        <c:axId val="1639919216"/>
      </c:barChart>
      <c:barChart>
        <c:barDir val="col"/>
        <c:grouping val="stacked"/>
        <c:varyColors val="0"/>
        <c:ser>
          <c:idx val="11"/>
          <c:order val="11"/>
          <c:tx>
            <c:strRef>
              <c:f>CAPEX!$G$14</c:f>
              <c:strCache>
                <c:ptCount val="1"/>
                <c:pt idx="0">
                  <c:v>Production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val>
            <c:numRef>
              <c:f>CAPEX!$H$14:$O$14</c:f>
              <c:numCache>
                <c:formatCode>General</c:formatCode>
                <c:ptCount val="8"/>
                <c:pt idx="1">
                  <c:v>61414</c:v>
                </c:pt>
                <c:pt idx="3">
                  <c:v>65133</c:v>
                </c:pt>
                <c:pt idx="5">
                  <c:v>32260</c:v>
                </c:pt>
                <c:pt idx="7">
                  <c:v>59708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729A-4459-85CD-478BA5627A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590779680"/>
        <c:axId val="1590827200"/>
      </c:barChart>
      <c:catAx>
        <c:axId val="1639913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639919216"/>
        <c:crosses val="autoZero"/>
        <c:auto val="1"/>
        <c:lblAlgn val="ctr"/>
        <c:lblOffset val="100"/>
        <c:noMultiLvlLbl val="0"/>
      </c:catAx>
      <c:valAx>
        <c:axId val="1639919216"/>
        <c:scaling>
          <c:orientation val="minMax"/>
          <c:max val="27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LCOA [€/t]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639913936"/>
        <c:crosses val="autoZero"/>
        <c:crossBetween val="between"/>
      </c:valAx>
      <c:valAx>
        <c:axId val="1590827200"/>
        <c:scaling>
          <c:orientation val="minMax"/>
          <c:max val="3000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Annual production [tNH3/year)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590779680"/>
        <c:crosses val="max"/>
        <c:crossBetween val="between"/>
      </c:valAx>
      <c:catAx>
        <c:axId val="1590779680"/>
        <c:scaling>
          <c:orientation val="minMax"/>
        </c:scaling>
        <c:delete val="1"/>
        <c:axPos val="b"/>
        <c:majorTickMark val="out"/>
        <c:minorTickMark val="none"/>
        <c:tickLblPos val="nextTo"/>
        <c:crossAx val="15908272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egendEntry>
        <c:idx val="8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500 MW electrolysis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CAPEX!$G$3</c:f>
              <c:strCache>
                <c:ptCount val="1"/>
                <c:pt idx="0">
                  <c:v>Wind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CAPEX!$H$3:$O$3</c:f>
              <c:numCache>
                <c:formatCode>General</c:formatCode>
                <c:ptCount val="8"/>
                <c:pt idx="0">
                  <c:v>452.99999592830721</c:v>
                </c:pt>
                <c:pt idx="2">
                  <c:v>429.88542124352102</c:v>
                </c:pt>
                <c:pt idx="4">
                  <c:v>0</c:v>
                </c:pt>
                <c:pt idx="6">
                  <c:v>461.08211169409242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E1-4652-B1FA-0A57DE09A0B5}"/>
            </c:ext>
          </c:extLst>
        </c:ser>
        <c:ser>
          <c:idx val="1"/>
          <c:order val="1"/>
          <c:tx>
            <c:strRef>
              <c:f>CAPEX!$G$4</c:f>
              <c:strCache>
                <c:ptCount val="1"/>
                <c:pt idx="0">
                  <c:v>PV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CAPEX!$H$4:$O$4</c:f>
              <c:numCache>
                <c:formatCode>General</c:formatCode>
                <c:ptCount val="8"/>
                <c:pt idx="0">
                  <c:v>217.54652096119489</c:v>
                </c:pt>
                <c:pt idx="2">
                  <c:v>29.661794500282529</c:v>
                </c:pt>
                <c:pt idx="4">
                  <c:v>633.02489493124983</c:v>
                </c:pt>
                <c:pt idx="6">
                  <c:v>206.79323861279221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6E1-4652-B1FA-0A57DE09A0B5}"/>
            </c:ext>
          </c:extLst>
        </c:ser>
        <c:ser>
          <c:idx val="2"/>
          <c:order val="2"/>
          <c:tx>
            <c:strRef>
              <c:f>CAPEX!$G$5</c:f>
              <c:strCache>
                <c:ptCount val="1"/>
                <c:pt idx="0">
                  <c:v>Grid electricity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CAPEX!$H$5:$O$5</c:f>
              <c:numCache>
                <c:formatCode>General</c:formatCode>
                <c:ptCount val="8"/>
                <c:pt idx="0">
                  <c:v>0</c:v>
                </c:pt>
                <c:pt idx="2">
                  <c:v>0</c:v>
                </c:pt>
                <c:pt idx="4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E1-4652-B1FA-0A57DE09A0B5}"/>
            </c:ext>
          </c:extLst>
        </c:ser>
        <c:ser>
          <c:idx val="3"/>
          <c:order val="3"/>
          <c:tx>
            <c:strRef>
              <c:f>CAPEX!$G$6</c:f>
              <c:strCache>
                <c:ptCount val="1"/>
                <c:pt idx="0">
                  <c:v>Power Line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CAPEX!$H$6:$O$6</c:f>
              <c:numCache>
                <c:formatCode>General</c:formatCode>
                <c:ptCount val="8"/>
                <c:pt idx="0">
                  <c:v>99.068333818616949</c:v>
                </c:pt>
                <c:pt idx="2">
                  <c:v>80.648772312855442</c:v>
                </c:pt>
                <c:pt idx="4">
                  <c:v>61.825905306379738</c:v>
                </c:pt>
                <c:pt idx="6">
                  <c:v>28.022101171105831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6E1-4652-B1FA-0A57DE09A0B5}"/>
            </c:ext>
          </c:extLst>
        </c:ser>
        <c:ser>
          <c:idx val="4"/>
          <c:order val="4"/>
          <c:tx>
            <c:strRef>
              <c:f>CAPEX!$G$7</c:f>
              <c:strCache>
                <c:ptCount val="1"/>
                <c:pt idx="0">
                  <c:v>Electrical infrastructure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CAPEX!$H$7:$O$7</c:f>
              <c:numCache>
                <c:formatCode>General</c:formatCode>
                <c:ptCount val="8"/>
                <c:pt idx="0">
                  <c:v>50.695902031914841</c:v>
                </c:pt>
                <c:pt idx="2">
                  <c:v>32.969514572978881</c:v>
                </c:pt>
                <c:pt idx="4">
                  <c:v>85.088488501900571</c:v>
                </c:pt>
                <c:pt idx="6">
                  <c:v>50.921431189467206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6E1-4652-B1FA-0A57DE09A0B5}"/>
            </c:ext>
          </c:extLst>
        </c:ser>
        <c:ser>
          <c:idx val="5"/>
          <c:order val="5"/>
          <c:tx>
            <c:strRef>
              <c:f>CAPEX!$G$8</c:f>
              <c:strCache>
                <c:ptCount val="1"/>
                <c:pt idx="0">
                  <c:v>Battery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CAPEX!$H$8:$O$8</c:f>
              <c:numCache>
                <c:formatCode>General</c:formatCode>
                <c:ptCount val="8"/>
                <c:pt idx="0">
                  <c:v>0</c:v>
                </c:pt>
                <c:pt idx="2">
                  <c:v>0</c:v>
                </c:pt>
                <c:pt idx="4">
                  <c:v>114.498520785306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6E1-4652-B1FA-0A57DE09A0B5}"/>
            </c:ext>
          </c:extLst>
        </c:ser>
        <c:ser>
          <c:idx val="6"/>
          <c:order val="6"/>
          <c:tx>
            <c:strRef>
              <c:f>CAPEX!$G$9</c:f>
              <c:strCache>
                <c:ptCount val="1"/>
                <c:pt idx="0">
                  <c:v>Electrolysis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CAPEX!$H$9:$O$9</c:f>
              <c:numCache>
                <c:formatCode>General</c:formatCode>
                <c:ptCount val="8"/>
                <c:pt idx="0">
                  <c:v>279.85041391483372</c:v>
                </c:pt>
                <c:pt idx="2">
                  <c:v>277.42655211519821</c:v>
                </c:pt>
                <c:pt idx="4">
                  <c:v>437.16981367422511</c:v>
                </c:pt>
                <c:pt idx="6">
                  <c:v>296.81041782314583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6E1-4652-B1FA-0A57DE09A0B5}"/>
            </c:ext>
          </c:extLst>
        </c:ser>
        <c:ser>
          <c:idx val="7"/>
          <c:order val="7"/>
          <c:tx>
            <c:strRef>
              <c:f>CAPEX!$G$10</c:f>
              <c:strCache>
                <c:ptCount val="1"/>
                <c:pt idx="0">
                  <c:v>Water treatment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CAPEX!$H$10:$O$10</c:f>
              <c:numCache>
                <c:formatCode>General</c:formatCode>
                <c:ptCount val="8"/>
                <c:pt idx="0">
                  <c:v>10.663378531628879</c:v>
                </c:pt>
                <c:pt idx="2">
                  <c:v>10.54091016636997</c:v>
                </c:pt>
                <c:pt idx="4">
                  <c:v>20.926327410861852</c:v>
                </c:pt>
                <c:pt idx="6">
                  <c:v>11.305861698283501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B6E1-4652-B1FA-0A57DE09A0B5}"/>
            </c:ext>
          </c:extLst>
        </c:ser>
        <c:ser>
          <c:idx val="8"/>
          <c:order val="8"/>
          <c:tx>
            <c:strRef>
              <c:f>CAPEX!$G$11</c:f>
              <c:strCache>
                <c:ptCount val="1"/>
                <c:pt idx="0">
                  <c:v>H2 Storage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CAPEX!$H$11:$O$11</c:f>
              <c:numCache>
                <c:formatCode>General</c:formatCode>
                <c:ptCount val="8"/>
                <c:pt idx="0">
                  <c:v>21.18918088954301</c:v>
                </c:pt>
                <c:pt idx="2">
                  <c:v>18.980139390700781</c:v>
                </c:pt>
                <c:pt idx="4">
                  <c:v>41.58266871492377</c:v>
                </c:pt>
                <c:pt idx="6">
                  <c:v>24.50606451054097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6E1-4652-B1FA-0A57DE09A0B5}"/>
            </c:ext>
          </c:extLst>
        </c:ser>
        <c:ser>
          <c:idx val="9"/>
          <c:order val="9"/>
          <c:tx>
            <c:strRef>
              <c:f>CAPEX!$G$12</c:f>
              <c:strCache>
                <c:ptCount val="1"/>
                <c:pt idx="0">
                  <c:v>Ammonia synthesis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CAPEX!$H$12:$O$12</c:f>
              <c:numCache>
                <c:formatCode>General</c:formatCode>
                <c:ptCount val="8"/>
                <c:pt idx="0">
                  <c:v>72.791364385822632</c:v>
                </c:pt>
                <c:pt idx="2">
                  <c:v>75.742483402925188</c:v>
                </c:pt>
                <c:pt idx="4">
                  <c:v>82.702213553819846</c:v>
                </c:pt>
                <c:pt idx="6">
                  <c:v>73.115188885023514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6E1-4652-B1FA-0A57DE09A0B5}"/>
            </c:ext>
          </c:extLst>
        </c:ser>
        <c:ser>
          <c:idx val="10"/>
          <c:order val="10"/>
          <c:tx>
            <c:strRef>
              <c:f>CAPEX!$G$13</c:f>
              <c:strCache>
                <c:ptCount val="1"/>
                <c:pt idx="0">
                  <c:v>Air separation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CAPEX!$H$1:$O$1</c:f>
              <c:strCache>
                <c:ptCount val="7"/>
                <c:pt idx="0">
                  <c:v>Turkana central</c:v>
                </c:pt>
                <c:pt idx="2">
                  <c:v>Turkana south</c:v>
                </c:pt>
                <c:pt idx="4">
                  <c:v>Kisumu</c:v>
                </c:pt>
                <c:pt idx="6">
                  <c:v>Mombasa</c:v>
                </c:pt>
              </c:strCache>
            </c:strRef>
          </c:cat>
          <c:val>
            <c:numRef>
              <c:f>CAPEX!$H$13:$O$13</c:f>
              <c:numCache>
                <c:formatCode>General</c:formatCode>
                <c:ptCount val="8"/>
                <c:pt idx="0">
                  <c:v>34.977292545358338</c:v>
                </c:pt>
                <c:pt idx="2">
                  <c:v>36.395347476301097</c:v>
                </c:pt>
                <c:pt idx="4">
                  <c:v>39.739597437523223</c:v>
                </c:pt>
                <c:pt idx="6">
                  <c:v>35.132894852547807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6E1-4652-B1FA-0A57DE09A0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60444543"/>
        <c:axId val="1060446463"/>
      </c:barChart>
      <c:barChart>
        <c:barDir val="col"/>
        <c:grouping val="stacked"/>
        <c:varyColors val="0"/>
        <c:ser>
          <c:idx val="11"/>
          <c:order val="11"/>
          <c:tx>
            <c:strRef>
              <c:f>CAPEX!$G$14</c:f>
              <c:strCache>
                <c:ptCount val="1"/>
                <c:pt idx="0">
                  <c:v>Production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val>
            <c:numRef>
              <c:f>CAPEX!$H$14:$O$14</c:f>
              <c:numCache>
                <c:formatCode>General</c:formatCode>
                <c:ptCount val="8"/>
                <c:pt idx="1">
                  <c:v>308885</c:v>
                </c:pt>
                <c:pt idx="3">
                  <c:v>312474</c:v>
                </c:pt>
                <c:pt idx="5">
                  <c:v>157398</c:v>
                </c:pt>
                <c:pt idx="7" formatCode="#,##0">
                  <c:v>157398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B6E1-4652-B1FA-0A57DE09A0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81348144"/>
        <c:axId val="1281342384"/>
      </c:barChart>
      <c:catAx>
        <c:axId val="10604445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0446463"/>
        <c:crosses val="autoZero"/>
        <c:auto val="1"/>
        <c:lblAlgn val="ctr"/>
        <c:lblOffset val="100"/>
        <c:noMultiLvlLbl val="0"/>
      </c:catAx>
      <c:valAx>
        <c:axId val="1060446463"/>
        <c:scaling>
          <c:orientation val="minMax"/>
          <c:max val="27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LCOA [€/t]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60444543"/>
        <c:crosses val="autoZero"/>
        <c:crossBetween val="between"/>
      </c:valAx>
      <c:valAx>
        <c:axId val="1281342384"/>
        <c:scaling>
          <c:orientation val="minMax"/>
          <c:max val="3000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Annual production [tNH3/year]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281348144"/>
        <c:crosses val="max"/>
        <c:crossBetween val="between"/>
      </c:valAx>
      <c:catAx>
        <c:axId val="1281348144"/>
        <c:scaling>
          <c:orientation val="minMax"/>
        </c:scaling>
        <c:delete val="1"/>
        <c:axPos val="b"/>
        <c:majorTickMark val="out"/>
        <c:minorTickMark val="none"/>
        <c:tickLblPos val="nextTo"/>
        <c:crossAx val="128134238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egendEntry>
        <c:idx val="8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CAPEX!$A$26</c:f>
              <c:strCache>
                <c:ptCount val="1"/>
                <c:pt idx="0">
                  <c:v>Wind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CAPEX!$B$26:$D$26</c:f>
              <c:numCache>
                <c:formatCode>General</c:formatCode>
                <c:ptCount val="3"/>
                <c:pt idx="0">
                  <c:v>383.88758553013793</c:v>
                </c:pt>
                <c:pt idx="1">
                  <c:v>395.28890116227501</c:v>
                </c:pt>
                <c:pt idx="2">
                  <c:v>429.88542124352102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EB-4B2C-8C38-42B73386EA98}"/>
            </c:ext>
          </c:extLst>
        </c:ser>
        <c:ser>
          <c:idx val="1"/>
          <c:order val="1"/>
          <c:tx>
            <c:strRef>
              <c:f>CAPEX!$A$27</c:f>
              <c:strCache>
                <c:ptCount val="1"/>
                <c:pt idx="0">
                  <c:v>PV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CAPEX!$B$27:$D$27</c:f>
              <c:numCache>
                <c:formatCode>General</c:formatCode>
                <c:ptCount val="3"/>
                <c:pt idx="0">
                  <c:v>139.06187342059121</c:v>
                </c:pt>
                <c:pt idx="1">
                  <c:v>92.496668713632729</c:v>
                </c:pt>
                <c:pt idx="2">
                  <c:v>29.661794500282529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EB-4B2C-8C38-42B73386EA98}"/>
            </c:ext>
          </c:extLst>
        </c:ser>
        <c:ser>
          <c:idx val="2"/>
          <c:order val="2"/>
          <c:tx>
            <c:strRef>
              <c:f>CAPEX!$A$28</c:f>
              <c:strCache>
                <c:ptCount val="1"/>
                <c:pt idx="0">
                  <c:v>Grid electricity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CAPEX!$B$28:$D$28</c:f>
              <c:numCache>
                <c:formatCode>General</c:formatCode>
                <c:ptCount val="3"/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EB-4B2C-8C38-42B73386EA98}"/>
            </c:ext>
          </c:extLst>
        </c:ser>
        <c:ser>
          <c:idx val="3"/>
          <c:order val="3"/>
          <c:tx>
            <c:strRef>
              <c:f>CAPEX!$A$29</c:f>
              <c:strCache>
                <c:ptCount val="1"/>
                <c:pt idx="0">
                  <c:v>Power Line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CAPEX!$B$29:$D$29</c:f>
              <c:numCache>
                <c:formatCode>General</c:formatCode>
                <c:ptCount val="3"/>
                <c:pt idx="0">
                  <c:v>57.327802944336213</c:v>
                </c:pt>
                <c:pt idx="1">
                  <c:v>40.192871596060037</c:v>
                </c:pt>
                <c:pt idx="2">
                  <c:v>80.648772312855442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EB-4B2C-8C38-42B73386EA98}"/>
            </c:ext>
          </c:extLst>
        </c:ser>
        <c:ser>
          <c:idx val="4"/>
          <c:order val="4"/>
          <c:tx>
            <c:strRef>
              <c:f>CAPEX!$A$30</c:f>
              <c:strCache>
                <c:ptCount val="1"/>
                <c:pt idx="0">
                  <c:v>Electrical infrastructure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CAPEX!$B$30:$D$30</c:f>
              <c:numCache>
                <c:formatCode>General</c:formatCode>
                <c:ptCount val="3"/>
                <c:pt idx="0">
                  <c:v>156.04137664688309</c:v>
                </c:pt>
                <c:pt idx="1">
                  <c:v>36.695756995359012</c:v>
                </c:pt>
                <c:pt idx="2">
                  <c:v>32.969514572978881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EEB-4B2C-8C38-42B73386EA98}"/>
            </c:ext>
          </c:extLst>
        </c:ser>
        <c:ser>
          <c:idx val="5"/>
          <c:order val="5"/>
          <c:tx>
            <c:strRef>
              <c:f>CAPEX!$A$31</c:f>
              <c:strCache>
                <c:ptCount val="1"/>
                <c:pt idx="0">
                  <c:v>Battery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CAPEX!$B$31:$D$31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EEB-4B2C-8C38-42B73386EA98}"/>
            </c:ext>
          </c:extLst>
        </c:ser>
        <c:ser>
          <c:idx val="6"/>
          <c:order val="6"/>
          <c:tx>
            <c:strRef>
              <c:f>CAPEX!$A$32</c:f>
              <c:strCache>
                <c:ptCount val="1"/>
                <c:pt idx="0">
                  <c:v>Electrolysis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CAPEX!$B$32:$D$32</c:f>
              <c:numCache>
                <c:formatCode>General</c:formatCode>
                <c:ptCount val="3"/>
                <c:pt idx="0">
                  <c:v>460.78310569724567</c:v>
                </c:pt>
                <c:pt idx="1">
                  <c:v>345.11388980610212</c:v>
                </c:pt>
                <c:pt idx="2">
                  <c:v>277.42655211519821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EEB-4B2C-8C38-42B73386EA98}"/>
            </c:ext>
          </c:extLst>
        </c:ser>
        <c:ser>
          <c:idx val="7"/>
          <c:order val="7"/>
          <c:tx>
            <c:strRef>
              <c:f>CAPEX!$A$33</c:f>
              <c:strCache>
                <c:ptCount val="1"/>
                <c:pt idx="0">
                  <c:v>Water treatment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CAPEX!$B$33:$D$33</c:f>
              <c:numCache>
                <c:formatCode>General</c:formatCode>
                <c:ptCount val="3"/>
                <c:pt idx="0">
                  <c:v>9.4130304334409622</c:v>
                </c:pt>
                <c:pt idx="1">
                  <c:v>10.114010990334069</c:v>
                </c:pt>
                <c:pt idx="2">
                  <c:v>10.54091016636997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EEB-4B2C-8C38-42B73386EA98}"/>
            </c:ext>
          </c:extLst>
        </c:ser>
        <c:ser>
          <c:idx val="8"/>
          <c:order val="8"/>
          <c:tx>
            <c:strRef>
              <c:f>CAPEX!$A$34</c:f>
              <c:strCache>
                <c:ptCount val="1"/>
                <c:pt idx="0">
                  <c:v>H2 Storage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CAPEX!$B$34:$D$34</c:f>
              <c:numCache>
                <c:formatCode>General</c:formatCode>
                <c:ptCount val="3"/>
                <c:pt idx="0">
                  <c:v>49.704275550512868</c:v>
                </c:pt>
                <c:pt idx="1">
                  <c:v>21.658698586494431</c:v>
                </c:pt>
                <c:pt idx="2">
                  <c:v>18.980139390700781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EEB-4B2C-8C38-42B73386EA98}"/>
            </c:ext>
          </c:extLst>
        </c:ser>
        <c:ser>
          <c:idx val="9"/>
          <c:order val="9"/>
          <c:tx>
            <c:strRef>
              <c:f>CAPEX!$A$35</c:f>
              <c:strCache>
                <c:ptCount val="1"/>
                <c:pt idx="0">
                  <c:v>Ammonia synthesis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CAPEX!$B$35:$D$35</c:f>
              <c:numCache>
                <c:formatCode>General</c:formatCode>
                <c:ptCount val="3"/>
                <c:pt idx="0">
                  <c:v>247.8842325760161</c:v>
                </c:pt>
                <c:pt idx="1">
                  <c:v>124.00603724023119</c:v>
                </c:pt>
                <c:pt idx="2">
                  <c:v>75.742483402925188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6EEB-4B2C-8C38-42B73386EA98}"/>
            </c:ext>
          </c:extLst>
        </c:ser>
        <c:ser>
          <c:idx val="10"/>
          <c:order val="10"/>
          <c:tx>
            <c:strRef>
              <c:f>CAPEX!$A$36</c:f>
              <c:strCache>
                <c:ptCount val="1"/>
                <c:pt idx="0">
                  <c:v>Air separation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CAPEX!$B$24:$D$24</c:f>
              <c:strCache>
                <c:ptCount val="3"/>
                <c:pt idx="0">
                  <c:v>10 MW</c:v>
                </c:pt>
                <c:pt idx="1">
                  <c:v>100 MW</c:v>
                </c:pt>
                <c:pt idx="2">
                  <c:v>500 MW</c:v>
                </c:pt>
              </c:strCache>
            </c:strRef>
          </c:cat>
          <c:val>
            <c:numRef>
              <c:f>CAPEX!$B$36:$D$36</c:f>
              <c:numCache>
                <c:formatCode>General</c:formatCode>
                <c:ptCount val="3"/>
                <c:pt idx="0">
                  <c:v>32.501037199149259</c:v>
                </c:pt>
                <c:pt idx="1">
                  <c:v>34.921362440479108</c:v>
                </c:pt>
                <c:pt idx="2">
                  <c:v>36.395347476301097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EEB-4B2C-8C38-42B73386EA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29626063"/>
        <c:axId val="229632303"/>
      </c:barChart>
      <c:catAx>
        <c:axId val="229626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29632303"/>
        <c:crosses val="autoZero"/>
        <c:auto val="1"/>
        <c:lblAlgn val="ctr"/>
        <c:lblOffset val="100"/>
        <c:noMultiLvlLbl val="0"/>
      </c:catAx>
      <c:valAx>
        <c:axId val="229632303"/>
        <c:scaling>
          <c:orientation val="minMax"/>
          <c:max val="155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LCOA [€/t]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229626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5"/>
        <c:delete val="1"/>
      </c:legendEntry>
      <c:legendEntry>
        <c:idx val="8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CAPEX!$E$26</c:f>
              <c:strCache>
                <c:ptCount val="1"/>
                <c:pt idx="0">
                  <c:v>Wind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CAPEX!$F$26:$H$26</c:f>
              <c:numCache>
                <c:formatCode>General</c:formatCode>
                <c:ptCount val="3"/>
                <c:pt idx="0">
                  <c:v>395.28890116227501</c:v>
                </c:pt>
                <c:pt idx="1">
                  <c:v>397.54290869454428</c:v>
                </c:pt>
                <c:pt idx="2">
                  <c:v>331.07092048436408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83-45FD-8765-85C0B22EF359}"/>
            </c:ext>
          </c:extLst>
        </c:ser>
        <c:ser>
          <c:idx val="1"/>
          <c:order val="1"/>
          <c:tx>
            <c:strRef>
              <c:f>CAPEX!$E$27</c:f>
              <c:strCache>
                <c:ptCount val="1"/>
                <c:pt idx="0">
                  <c:v>PV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CAPEX!$F$27:$H$27</c:f>
              <c:numCache>
                <c:formatCode>General</c:formatCode>
                <c:ptCount val="3"/>
                <c:pt idx="0">
                  <c:v>92.496668713632729</c:v>
                </c:pt>
                <c:pt idx="1">
                  <c:v>78.712700972608957</c:v>
                </c:pt>
                <c:pt idx="2">
                  <c:v>23.83686553748289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A83-45FD-8765-85C0B22EF359}"/>
            </c:ext>
          </c:extLst>
        </c:ser>
        <c:ser>
          <c:idx val="2"/>
          <c:order val="2"/>
          <c:tx>
            <c:strRef>
              <c:f>CAPEX!$E$28</c:f>
              <c:strCache>
                <c:ptCount val="1"/>
                <c:pt idx="0">
                  <c:v>Grid electricity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CAPEX!$F$28:$H$28</c:f>
              <c:numCache>
                <c:formatCode>General</c:formatCode>
                <c:ptCount val="3"/>
                <c:pt idx="0">
                  <c:v>0</c:v>
                </c:pt>
                <c:pt idx="1">
                  <c:v>1.884432182700716</c:v>
                </c:pt>
                <c:pt idx="2">
                  <c:v>189.90123157567609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A83-45FD-8765-85C0B22EF359}"/>
            </c:ext>
          </c:extLst>
        </c:ser>
        <c:ser>
          <c:idx val="3"/>
          <c:order val="3"/>
          <c:tx>
            <c:strRef>
              <c:f>CAPEX!$E$29</c:f>
              <c:strCache>
                <c:ptCount val="1"/>
                <c:pt idx="0">
                  <c:v>Power Line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CAPEX!$F$29:$H$29</c:f>
              <c:numCache>
                <c:formatCode>General</c:formatCode>
                <c:ptCount val="3"/>
                <c:pt idx="0">
                  <c:v>40.192871596060037</c:v>
                </c:pt>
                <c:pt idx="1">
                  <c:v>40.189125377282693</c:v>
                </c:pt>
                <c:pt idx="2">
                  <c:v>32.456898360942361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A83-45FD-8765-85C0B22EF359}"/>
            </c:ext>
          </c:extLst>
        </c:ser>
        <c:ser>
          <c:idx val="4"/>
          <c:order val="4"/>
          <c:tx>
            <c:strRef>
              <c:f>CAPEX!$E$30</c:f>
              <c:strCache>
                <c:ptCount val="1"/>
                <c:pt idx="0">
                  <c:v>Electrical infrastructure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CAPEX!$F$30:$H$30</c:f>
              <c:numCache>
                <c:formatCode>General</c:formatCode>
                <c:ptCount val="3"/>
                <c:pt idx="0">
                  <c:v>36.695756995359012</c:v>
                </c:pt>
                <c:pt idx="1">
                  <c:v>35.632416419563427</c:v>
                </c:pt>
                <c:pt idx="2">
                  <c:v>25.965121159159828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A83-45FD-8765-85C0B22EF359}"/>
            </c:ext>
          </c:extLst>
        </c:ser>
        <c:ser>
          <c:idx val="5"/>
          <c:order val="5"/>
          <c:tx>
            <c:strRef>
              <c:f>CAPEX!$E$31</c:f>
              <c:strCache>
                <c:ptCount val="1"/>
                <c:pt idx="0">
                  <c:v>Battery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CAPEX!$F$31:$H$31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0A83-45FD-8765-85C0B22EF359}"/>
            </c:ext>
          </c:extLst>
        </c:ser>
        <c:ser>
          <c:idx val="6"/>
          <c:order val="6"/>
          <c:tx>
            <c:strRef>
              <c:f>CAPEX!$E$32</c:f>
              <c:strCache>
                <c:ptCount val="1"/>
                <c:pt idx="0">
                  <c:v>Electrolysis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CAPEX!$F$32:$H$32</c:f>
              <c:numCache>
                <c:formatCode>General</c:formatCode>
                <c:ptCount val="3"/>
                <c:pt idx="0">
                  <c:v>345.11388980610212</c:v>
                </c:pt>
                <c:pt idx="1">
                  <c:v>343.78561042065769</c:v>
                </c:pt>
                <c:pt idx="2">
                  <c:v>290.48307146492778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A83-45FD-8765-85C0B22EF359}"/>
            </c:ext>
          </c:extLst>
        </c:ser>
        <c:ser>
          <c:idx val="7"/>
          <c:order val="7"/>
          <c:tx>
            <c:strRef>
              <c:f>CAPEX!$E$33</c:f>
              <c:strCache>
                <c:ptCount val="1"/>
                <c:pt idx="0">
                  <c:v>Water treatment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CAPEX!$F$33:$H$33</c:f>
              <c:numCache>
                <c:formatCode>General</c:formatCode>
                <c:ptCount val="3"/>
                <c:pt idx="0">
                  <c:v>10.114010990334069</c:v>
                </c:pt>
                <c:pt idx="1">
                  <c:v>10.17168287762116</c:v>
                </c:pt>
                <c:pt idx="2">
                  <c:v>8.4709055035781518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0A83-45FD-8765-85C0B22EF359}"/>
            </c:ext>
          </c:extLst>
        </c:ser>
        <c:ser>
          <c:idx val="8"/>
          <c:order val="8"/>
          <c:tx>
            <c:strRef>
              <c:f>CAPEX!$E$34</c:f>
              <c:strCache>
                <c:ptCount val="1"/>
                <c:pt idx="0">
                  <c:v>H2 Storage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CAPEX!$F$34:$H$34</c:f>
              <c:numCache>
                <c:formatCode>General</c:formatCode>
                <c:ptCount val="3"/>
                <c:pt idx="0">
                  <c:v>21.658698586494431</c:v>
                </c:pt>
                <c:pt idx="1">
                  <c:v>36.32970612136625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A83-45FD-8765-85C0B22EF359}"/>
            </c:ext>
          </c:extLst>
        </c:ser>
        <c:ser>
          <c:idx val="9"/>
          <c:order val="9"/>
          <c:tx>
            <c:strRef>
              <c:f>CAPEX!$E$35</c:f>
              <c:strCache>
                <c:ptCount val="1"/>
                <c:pt idx="0">
                  <c:v>Ammonia synthesis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CAPEX!$F$35:$H$35</c:f>
              <c:numCache>
                <c:formatCode>General</c:formatCode>
                <c:ptCount val="3"/>
                <c:pt idx="0">
                  <c:v>124.00603724023119</c:v>
                </c:pt>
                <c:pt idx="1">
                  <c:v>118.47748460797609</c:v>
                </c:pt>
                <c:pt idx="2">
                  <c:v>103.8602216607336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0A83-45FD-8765-85C0B22EF359}"/>
            </c:ext>
          </c:extLst>
        </c:ser>
        <c:ser>
          <c:idx val="10"/>
          <c:order val="10"/>
          <c:tx>
            <c:strRef>
              <c:f>CAPEX!$E$36</c:f>
              <c:strCache>
                <c:ptCount val="1"/>
                <c:pt idx="0">
                  <c:v>Air separation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CAPEX!$F$24:$H$24</c:f>
              <c:strCache>
                <c:ptCount val="3"/>
                <c:pt idx="0">
                  <c:v>No grid electricity</c:v>
                </c:pt>
                <c:pt idx="1">
                  <c:v>Grid for auxiliaries</c:v>
                </c:pt>
                <c:pt idx="2">
                  <c:v>Grid</c:v>
                </c:pt>
              </c:strCache>
            </c:strRef>
          </c:cat>
          <c:val>
            <c:numRef>
              <c:f>CAPEX!$F$36:$H$36</c:f>
              <c:numCache>
                <c:formatCode>General</c:formatCode>
                <c:ptCount val="3"/>
                <c:pt idx="0">
                  <c:v>34.921362440479108</c:v>
                </c:pt>
                <c:pt idx="1">
                  <c:v>33.364465739810967</c:v>
                </c:pt>
                <c:pt idx="2">
                  <c:v>29.248095693411042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A83-45FD-8765-85C0B22EF3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75676864"/>
        <c:axId val="1275683104"/>
      </c:barChart>
      <c:catAx>
        <c:axId val="1275676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275683104"/>
        <c:crosses val="autoZero"/>
        <c:auto val="1"/>
        <c:lblAlgn val="ctr"/>
        <c:lblOffset val="100"/>
        <c:noMultiLvlLbl val="0"/>
      </c:catAx>
      <c:valAx>
        <c:axId val="12756831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LCOA [€/t]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275676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/>
              <a:t>100 MW electrolysis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CAPEX!$J$25</c:f>
              <c:strCache>
                <c:ptCount val="1"/>
                <c:pt idx="0">
                  <c:v>Wind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CAPEX!$K$24:$N$24</c:f>
              <c:strCache>
                <c:ptCount val="4"/>
                <c:pt idx="0">
                  <c:v>Turkana central</c:v>
                </c:pt>
                <c:pt idx="1">
                  <c:v>Turkana south</c:v>
                </c:pt>
                <c:pt idx="2">
                  <c:v>Kisumu</c:v>
                </c:pt>
                <c:pt idx="3">
                  <c:v>Mombasa</c:v>
                </c:pt>
              </c:strCache>
            </c:strRef>
          </c:cat>
          <c:val>
            <c:numRef>
              <c:f>CAPEX!$K$25:$N$25</c:f>
              <c:numCache>
                <c:formatCode>#,##0.0</c:formatCode>
                <c:ptCount val="4"/>
                <c:pt idx="0">
                  <c:v>120</c:v>
                </c:pt>
                <c:pt idx="1">
                  <c:v>115</c:v>
                </c:pt>
                <c:pt idx="2">
                  <c:v>0</c:v>
                </c:pt>
                <c:pt idx="3">
                  <c:v>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CD0-49D5-903F-5A1EB6F6FB99}"/>
            </c:ext>
          </c:extLst>
        </c:ser>
        <c:ser>
          <c:idx val="1"/>
          <c:order val="1"/>
          <c:tx>
            <c:strRef>
              <c:f>CAPEX!$J$26</c:f>
              <c:strCache>
                <c:ptCount val="1"/>
                <c:pt idx="0">
                  <c:v>PV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CAPEX!$K$24:$N$24</c:f>
              <c:strCache>
                <c:ptCount val="4"/>
                <c:pt idx="0">
                  <c:v>Turkana central</c:v>
                </c:pt>
                <c:pt idx="1">
                  <c:v>Turkana south</c:v>
                </c:pt>
                <c:pt idx="2">
                  <c:v>Kisumu</c:v>
                </c:pt>
                <c:pt idx="3">
                  <c:v>Mombasa</c:v>
                </c:pt>
              </c:strCache>
            </c:strRef>
          </c:cat>
          <c:val>
            <c:numRef>
              <c:f>CAPEX!$K$26:$N$26</c:f>
              <c:numCache>
                <c:formatCode>#,##0.0</c:formatCode>
                <c:ptCount val="4"/>
                <c:pt idx="0">
                  <c:v>150</c:v>
                </c:pt>
                <c:pt idx="1">
                  <c:v>65</c:v>
                </c:pt>
                <c:pt idx="2">
                  <c:v>230</c:v>
                </c:pt>
                <c:pt idx="3">
                  <c:v>135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CD0-49D5-903F-5A1EB6F6FB99}"/>
            </c:ext>
          </c:extLst>
        </c:ser>
        <c:ser>
          <c:idx val="2"/>
          <c:order val="2"/>
          <c:tx>
            <c:strRef>
              <c:f>CAPEX!$J$27</c:f>
              <c:strCache>
                <c:ptCount val="1"/>
                <c:pt idx="0">
                  <c:v>Battery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CAPEX!$K$24:$N$24</c:f>
              <c:strCache>
                <c:ptCount val="4"/>
                <c:pt idx="0">
                  <c:v>Turkana central</c:v>
                </c:pt>
                <c:pt idx="1">
                  <c:v>Turkana south</c:v>
                </c:pt>
                <c:pt idx="2">
                  <c:v>Kisumu</c:v>
                </c:pt>
                <c:pt idx="3">
                  <c:v>Mombasa</c:v>
                </c:pt>
              </c:strCache>
            </c:strRef>
          </c:cat>
          <c:val>
            <c:numRef>
              <c:f>CAPEX!$K$27:$N$27</c:f>
              <c:numCache>
                <c:formatCode>General</c:formatCode>
                <c:ptCount val="4"/>
                <c:pt idx="0">
                  <c:v>10</c:v>
                </c:pt>
                <c:pt idx="1">
                  <c:v>0</c:v>
                </c:pt>
                <c:pt idx="2">
                  <c:v>50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CD0-49D5-903F-5A1EB6F6FB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75698944"/>
        <c:axId val="1275721984"/>
      </c:barChart>
      <c:catAx>
        <c:axId val="1275698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275721984"/>
        <c:crosses val="autoZero"/>
        <c:auto val="1"/>
        <c:lblAlgn val="ctr"/>
        <c:lblOffset val="100"/>
        <c:noMultiLvlLbl val="0"/>
      </c:catAx>
      <c:valAx>
        <c:axId val="1275721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00"/>
                  <a:t>Installed capacity [MW] / [MWh]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2756989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B028EFDA-A75E-49AB-9C1C-E96D5D8201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9DB3184-593B-4E78-B58C-DA62E4A2A4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B8348-D21A-40D1-A345-AE4195525707}" type="datetime1">
              <a:rPr lang="de-DE" smtClean="0"/>
              <a:t>11.11.2024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015F87B-7E94-4DDB-9703-3B62B77C5F8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C9CA73-2501-4D43-9D8D-E09D9E3F3D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51251-5CB6-4896-AAF1-C5E7C80339F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449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B3A79B-E553-4A39-A76F-CD6E91D237D4}" type="datetime1">
              <a:rPr lang="de-DE" smtClean="0"/>
              <a:t>11.11.2024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55821" y="1143000"/>
            <a:ext cx="3946358" cy="2219826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629F0A-9DE2-44AB-9A84-CC28BAF7B39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66562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kern="1200">
        <a:solidFill>
          <a:schemeClr val="accent1"/>
        </a:solidFill>
        <a:latin typeface="+mj-lt"/>
        <a:ea typeface="+mn-ea"/>
        <a:cs typeface="+mn-cs"/>
      </a:defRPr>
    </a:lvl1pPr>
    <a:lvl2pPr marL="180975" indent="-180975" algn="l" defTabSz="914400" rtl="0" eaLnBrk="1" latinLnBrk="0" hangingPunct="1">
      <a:buClr>
        <a:schemeClr val="accent1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360363" indent="-179388" algn="l" defTabSz="914400" rtl="0" eaLnBrk="1" latinLnBrk="0" hangingPunct="1">
      <a:buClr>
        <a:schemeClr val="bg2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541338" indent="-180975" algn="l" defTabSz="914400" rtl="0" eaLnBrk="1" latinLnBrk="0" hangingPunct="1">
      <a:buClr>
        <a:schemeClr val="bg2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722313" indent="-180975" algn="l" defTabSz="914400" rtl="0" eaLnBrk="1" latinLnBrk="0" hangingPunct="1">
      <a:buClr>
        <a:schemeClr val="bg2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Relationship Id="rId4" Type="http://schemas.openxmlformats.org/officeDocument/2006/relationships/image" Target="../media/image1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Relationship Id="rId4" Type="http://schemas.openxmlformats.org/officeDocument/2006/relationships/image" Target="../media/image1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Relationship Id="rId4" Type="http://schemas.openxmlformats.org/officeDocument/2006/relationships/image" Target="../media/image1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Relationship Id="rId4" Type="http://schemas.openxmlformats.org/officeDocument/2006/relationships/image" Target="../media/image1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Relationship Id="rId4" Type="http://schemas.openxmlformats.org/officeDocument/2006/relationships/image" Target="../media/image1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Relationship Id="rId4" Type="http://schemas.openxmlformats.org/officeDocument/2006/relationships/image" Target="../media/image1.emf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Relationship Id="rId4" Type="http://schemas.openxmlformats.org/officeDocument/2006/relationships/image" Target="../media/image1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Relationship Id="rId4" Type="http://schemas.openxmlformats.org/officeDocument/2006/relationships/image" Target="../media/image1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Relationship Id="rId4" Type="http://schemas.openxmlformats.org/officeDocument/2006/relationships/image" Target="../media/image1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5" Type="http://schemas.openxmlformats.org/officeDocument/2006/relationships/image" Target="../media/image4.png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große Headline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838081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8" y="2836283"/>
            <a:ext cx="5916612" cy="3148592"/>
          </a:xfrm>
          <a:gradFill flip="none" rotWithShape="1">
            <a:gsLst>
              <a:gs pos="34000">
                <a:srgbClr val="00779A"/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 anchor="b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0983B20-CF3E-4EB7-8ABD-887696F49A40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AAC8613D-F6AB-4316-80AF-36D2E474DDAB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6758628-A8B7-4C0C-9D76-AB8C3683620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D93D0D8-808F-4B9D-9E74-3D2864287D2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87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– Bild 2/3 randabfa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5B6287E-4A4F-4439-B422-A23539B2685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0330595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5B6287E-4A4F-4439-B422-A23539B268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Bildplatzhalter 7">
            <a:extLst>
              <a:ext uri="{FF2B5EF4-FFF2-40B4-BE49-F238E27FC236}">
                <a16:creationId xmlns:a16="http://schemas.microsoft.com/office/drawing/2014/main" id="{43168385-808A-40CF-ACBB-25E2FEB39C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700213"/>
            <a:ext cx="6794500" cy="4457904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9FA541-8597-4991-9A2A-D86D39840E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5388" y="3149600"/>
            <a:ext cx="5916612" cy="2176723"/>
          </a:xfrm>
          <a:gradFill flip="none" rotWithShape="1">
            <a:gsLst>
              <a:gs pos="34000">
                <a:srgbClr val="00779A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/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defRPr sz="16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Zahl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Kapitelüberschrift, Frutiger LT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Com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Bold</a:t>
            </a: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, 16 </a:t>
            </a:r>
            <a:r>
              <a:rPr kumimoji="0" lang="de-DE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utiger LT Com 65 Bold" panose="020B0803030504020204" pitchFamily="34" charset="0"/>
                <a:ea typeface="+mn-ea"/>
                <a:cs typeface="+mn-cs"/>
              </a:rPr>
              <a:t>pt</a:t>
            </a: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EB97AB-0648-4C20-81AF-315192BB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8CF3FD1A-1D27-41F1-9CA0-1DB93D823FF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7BC2696E-72C2-4433-8DE5-422F1C130FDE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1" name="Copyright Fraunhofer">
            <a:extLst>
              <a:ext uri="{FF2B5EF4-FFF2-40B4-BE49-F238E27FC236}">
                <a16:creationId xmlns:a16="http://schemas.microsoft.com/office/drawing/2014/main" id="{E2CAD830-41D2-49E6-9A6C-8B30840C615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31C2822D-ACBC-46C4-BC5F-37D1A4BC045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349B4F5-3985-40FA-BB6F-4069C03E55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9425" y="778321"/>
            <a:ext cx="11233150" cy="319318"/>
          </a:xfrm>
        </p:spPr>
        <p:txBody>
          <a:bodyPr/>
          <a:lstStyle>
            <a:lvl1pPr>
              <a:defRPr sz="2000" b="0">
                <a:solidFill>
                  <a:schemeClr val="accent2"/>
                </a:solidFill>
                <a:latin typeface="+mn-lt"/>
              </a:defRPr>
            </a:lvl1pPr>
            <a:lvl2pPr>
              <a:defRPr sz="2400" b="1"/>
            </a:lvl2pPr>
            <a:lvl3pPr>
              <a:defRPr sz="2400" b="1"/>
            </a:lvl3pPr>
            <a:lvl4pPr>
              <a:defRPr sz="2400" b="1"/>
            </a:lvl4pPr>
            <a:lvl5pPr>
              <a:defRPr sz="2400" b="1"/>
            </a:lvl5pPr>
          </a:lstStyle>
          <a:p>
            <a:pPr lvl="0"/>
            <a:r>
              <a:rPr lang="de-DE" dirty="0" err="1"/>
              <a:t>Subline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3413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27" userDrawn="1">
          <p15:clr>
            <a:srgbClr val="FBAE40"/>
          </p15:clr>
        </p15:guide>
        <p15:guide id="2" pos="3953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– Beschreibung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5B6287E-4A4F-4439-B422-A23539B2685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73226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95B6287E-4A4F-4439-B422-A23539B268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Bildplatzhalter 7">
            <a:extLst>
              <a:ext uri="{FF2B5EF4-FFF2-40B4-BE49-F238E27FC236}">
                <a16:creationId xmlns:a16="http://schemas.microsoft.com/office/drawing/2014/main" id="{43168385-808A-40CF-ACBB-25E2FEB39C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424" y="1700213"/>
            <a:ext cx="6315075" cy="4284662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9FA541-8597-4991-9A2A-D86D39840E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5388" y="3149600"/>
            <a:ext cx="5916612" cy="1622533"/>
          </a:xfrm>
          <a:gradFill flip="none" rotWithShape="1">
            <a:gsLst>
              <a:gs pos="34000">
                <a:srgbClr val="1C768F">
                  <a:alpha val="94902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/>
          <a:lstStyle>
            <a:lvl1pPr>
              <a:lnSpc>
                <a:spcPct val="110000"/>
              </a:lnSpc>
              <a:spcAft>
                <a:spcPts val="0"/>
              </a:spcAft>
              <a:defRPr sz="2000" b="1">
                <a:solidFill>
                  <a:schemeClr val="bg1"/>
                </a:solidFill>
              </a:defRPr>
            </a:lvl1pPr>
            <a:lvl2pPr>
              <a:lnSpc>
                <a:spcPts val="2420"/>
              </a:lnSpc>
              <a:spcAft>
                <a:spcPts val="0"/>
              </a:spcAft>
              <a:defRPr sz="28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defRPr sz="1600" b="0">
                <a:solidFill>
                  <a:schemeClr val="bg1"/>
                </a:solidFill>
                <a:latin typeface="+mn-lt"/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Kapitelüberschrift, Frutiger </a:t>
            </a:r>
            <a:r>
              <a:rPr lang="de-DE" dirty="0" err="1"/>
              <a:t>Bold</a:t>
            </a:r>
            <a:r>
              <a:rPr lang="de-DE" dirty="0"/>
              <a:t> 20 </a:t>
            </a:r>
            <a:r>
              <a:rPr lang="de-DE" dirty="0" err="1"/>
              <a:t>pt</a:t>
            </a:r>
            <a:endParaRPr lang="de-DE" dirty="0"/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Frutiger LT </a:t>
            </a:r>
            <a:r>
              <a:rPr lang="de-DE" dirty="0" err="1"/>
              <a:t>Com</a:t>
            </a:r>
            <a:r>
              <a:rPr lang="de-DE" dirty="0"/>
              <a:t> Light 16 </a:t>
            </a:r>
            <a:r>
              <a:rPr lang="de-DE" dirty="0" err="1"/>
              <a:t>pt</a:t>
            </a:r>
            <a:r>
              <a:rPr lang="de-DE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EB97AB-0648-4C20-81AF-315192BB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57475347-60C7-4275-87BB-E0A043A53960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BC5EC58-4999-4484-80C5-103BA672F3CB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1" name="Copyright Fraunhofer">
            <a:extLst>
              <a:ext uri="{FF2B5EF4-FFF2-40B4-BE49-F238E27FC236}">
                <a16:creationId xmlns:a16="http://schemas.microsoft.com/office/drawing/2014/main" id="{262368A1-9617-47E7-A038-2429D810911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7CAF98EC-E908-46DA-A386-F0D4232D418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600B162-5CE1-4081-9F76-7824B5C171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9425" y="778321"/>
            <a:ext cx="11233150" cy="318933"/>
          </a:xfrm>
        </p:spPr>
        <p:txBody>
          <a:bodyPr/>
          <a:lstStyle>
            <a:lvl1pPr>
              <a:defRPr sz="2000" b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0914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27" userDrawn="1">
          <p15:clr>
            <a:srgbClr val="FBAE40"/>
          </p15:clr>
        </p15:guide>
        <p15:guide id="2" pos="3953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mit Beschreibu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F8DCC3F-E343-4E3F-B16A-B6051F15F1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0015" b="18610"/>
          <a:stretch/>
        </p:blipFill>
        <p:spPr>
          <a:xfrm>
            <a:off x="0" y="1"/>
            <a:ext cx="12192000" cy="6151957"/>
          </a:xfrm>
          <a:prstGeom prst="rect">
            <a:avLst/>
          </a:prstGeom>
        </p:spPr>
      </p:pic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366575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198" y="1999174"/>
            <a:ext cx="7346583" cy="1731243"/>
          </a:xfrm>
          <a:noFill/>
        </p:spPr>
        <p:txBody>
          <a:bodyPr wrap="square" lIns="0" tIns="0" rIns="0" bIns="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Kapitelnummer 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</a:t>
            </a:r>
            <a:br>
              <a:rPr lang="de-DE" dirty="0"/>
            </a:br>
            <a:r>
              <a:rPr lang="de-DE" dirty="0"/>
              <a:t>32 </a:t>
            </a:r>
            <a:r>
              <a:rPr lang="de-DE" dirty="0" err="1"/>
              <a:t>pt</a:t>
            </a:r>
            <a:endParaRPr lang="de-DE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F75AC2F-D644-43D9-B982-47D14AE5066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953F531-4CC0-4B0D-8FC3-69DC89B702BD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6" name="Copyright Fraunhofer">
            <a:extLst>
              <a:ext uri="{FF2B5EF4-FFF2-40B4-BE49-F238E27FC236}">
                <a16:creationId xmlns:a16="http://schemas.microsoft.com/office/drawing/2014/main" id="{F09CF1CB-7C21-4B1B-8641-DD8AC9A83CB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AB71B0-9D5B-4CFF-97F3-7D9E421F2DA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690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mit Beschreibu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982447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0EB8D40A-176A-4C73-94E8-E4F599039B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158116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8198" y="1999174"/>
            <a:ext cx="7346585" cy="1731243"/>
          </a:xfrm>
          <a:noFill/>
        </p:spPr>
        <p:txBody>
          <a:bodyPr wrap="square" lIns="0" tIns="0" rIns="0" bIns="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Kapitelnummer 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</a:t>
            </a:r>
            <a:br>
              <a:rPr lang="de-DE" dirty="0"/>
            </a:br>
            <a:r>
              <a:rPr lang="de-DE" dirty="0"/>
              <a:t>32 </a:t>
            </a:r>
            <a:r>
              <a:rPr lang="de-DE" dirty="0" err="1"/>
              <a:t>pt</a:t>
            </a:r>
            <a:r>
              <a:rPr lang="de-DE" dirty="0"/>
              <a:t>,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2AD05C7-382B-438D-B349-2F1CC8C2BCC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6674E2B-885A-4004-8A36-54B05EB29C8D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6" name="Copyright Fraunhofer">
            <a:extLst>
              <a:ext uri="{FF2B5EF4-FFF2-40B4-BE49-F238E27FC236}">
                <a16:creationId xmlns:a16="http://schemas.microsoft.com/office/drawing/2014/main" id="{F4113842-5E3F-4997-8349-B76EB457E53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428535-A26E-4A75-A2D0-95960DB6BCF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6600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2C7AF347-EE19-4A49-ACB3-3F7316F7E1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4216407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DDBBD9DA-78F9-4E62-A16F-A3EAEE483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4B383-1F8A-4259-83A7-AA29BCE312CF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9" name="Copyright Fraunhofer">
            <a:extLst>
              <a:ext uri="{FF2B5EF4-FFF2-40B4-BE49-F238E27FC236}">
                <a16:creationId xmlns:a16="http://schemas.microsoft.com/office/drawing/2014/main" id="{68024DD5-D614-4E40-8330-76F9312A0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54063AB9-A95E-44E6-BF4C-CF2983312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4FD133-02A3-4CCE-886B-5D61839C10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89D932-8DCF-4ABE-8120-3CC2C601E5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5437188" cy="2640595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77715D3E-BD63-49BD-96CA-087D6CFC2D2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75388" y="1703388"/>
            <a:ext cx="5437187" cy="2640595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2905429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19BFEDD4-0A61-4DAA-847E-5542C0836BF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870035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A3A3249-3413-4CB5-A695-6373FE34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EFC5D-B848-48E0-B857-6309FBCADE0A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8" name="Copyright Fraunhofer">
            <a:extLst>
              <a:ext uri="{FF2B5EF4-FFF2-40B4-BE49-F238E27FC236}">
                <a16:creationId xmlns:a16="http://schemas.microsoft.com/office/drawing/2014/main" id="{97173DEC-80BC-41B9-97B7-7718E8E27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3BA71267-E3FD-4A93-BE1B-8DD361058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41153CC-8B9B-4F23-A87D-CDC7D540D2D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9318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/>
              <a:t>Subline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AA71AE-8A22-4F1C-8598-F96615B924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3492500" cy="2640595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6F587FD1-7E1D-43C5-AEEB-11FB82BEE6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2288" y="1703388"/>
            <a:ext cx="3492500" cy="2640595"/>
          </a:xfrm>
        </p:spPr>
        <p:txBody>
          <a:bodyPr/>
          <a:lstStyle>
            <a:lvl9pPr>
              <a:buAutoNum type="arabicPeriod"/>
              <a:defRPr/>
            </a:lvl9pPr>
          </a:lstStyle>
          <a:p>
            <a:pPr lvl="0"/>
            <a:r>
              <a:rPr lang="de-DE" noProof="0"/>
              <a:t>Formatvorlagen des Textmasters bearbeiten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2D288D47-B1E2-4566-B8EC-6D108A69525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0075" y="1703388"/>
            <a:ext cx="3492500" cy="2740025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682182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02" userDrawn="1">
          <p15:clr>
            <a:srgbClr val="FBAE40"/>
          </p15:clr>
        </p15:guide>
        <p15:guide id="2" pos="2729" userDrawn="1">
          <p15:clr>
            <a:srgbClr val="FBAE40"/>
          </p15:clr>
        </p15:guide>
        <p15:guide id="3" pos="4929" userDrawn="1">
          <p15:clr>
            <a:srgbClr val="FBAE40"/>
          </p15:clr>
        </p15:guide>
        <p15:guide id="4" pos="5178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4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2C7AF347-EE19-4A49-ACB3-3F7316F7E1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47879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2C7AF347-EE19-4A49-ACB3-3F7316F7E1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61F0DBA5-C1B0-44DC-A359-F53055D10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9EC37-EF17-444B-9AD1-BEFF9474A73C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3" name="Copyright Fraunhofer">
            <a:extLst>
              <a:ext uri="{FF2B5EF4-FFF2-40B4-BE49-F238E27FC236}">
                <a16:creationId xmlns:a16="http://schemas.microsoft.com/office/drawing/2014/main" id="{3A411D1E-2AF9-4CC5-AEC7-0C6DF157F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28F296-FF06-4CDF-A47F-F729AA31C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C0110F-2625-4571-AE19-B8D78EAA1F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9318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9EF34A9-6B75-4492-8A12-35A87E55C8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2520950" cy="2932112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E310D88-98AF-4753-BFFB-0D7937A972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95663" y="1703388"/>
            <a:ext cx="2520950" cy="2911438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CBED3F47-FB9A-471A-8A6D-C6AC2320A9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75388" y="1703388"/>
            <a:ext cx="2520950" cy="2911438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4C0EBAA-DEB8-42ED-9FF0-97A1433AEB5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91625" y="1703388"/>
            <a:ext cx="2520950" cy="2911438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2347060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>
          <p15:clr>
            <a:srgbClr val="FBAE40"/>
          </p15:clr>
        </p15:guide>
        <p15:guide id="2" pos="3727">
          <p15:clr>
            <a:srgbClr val="FBAE40"/>
          </p15:clr>
        </p15:guide>
        <p15:guide id="3" pos="2139" userDrawn="1">
          <p15:clr>
            <a:srgbClr val="FBAE40"/>
          </p15:clr>
        </p15:guide>
        <p15:guide id="4" pos="1890" userDrawn="1">
          <p15:clr>
            <a:srgbClr val="FBAE40"/>
          </p15:clr>
        </p15:guide>
        <p15:guide id="5" pos="5541" userDrawn="1">
          <p15:clr>
            <a:srgbClr val="FBAE40"/>
          </p15:clr>
        </p15:guide>
        <p15:guide id="6" pos="579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33CE2A8B-DF0C-4ED8-B188-C82210FB66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424408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6">
            <a:extLst>
              <a:ext uri="{FF2B5EF4-FFF2-40B4-BE49-F238E27FC236}">
                <a16:creationId xmlns:a16="http://schemas.microsoft.com/office/drawing/2014/main" id="{2593715C-3DC0-4E6F-AC38-9875A9DF0C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5388" y="0"/>
            <a:ext cx="5916612" cy="6158116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4EB5820C-E708-4B83-B2D5-A17747D22EE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9C5DBD5-A110-4F59-8050-810AE4E030F5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1" name="Copyright Fraunhofer">
            <a:extLst>
              <a:ext uri="{FF2B5EF4-FFF2-40B4-BE49-F238E27FC236}">
                <a16:creationId xmlns:a16="http://schemas.microsoft.com/office/drawing/2014/main" id="{D2144230-B8EC-476B-931A-D0CD27889E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1FBFD26-99E1-4A8F-A74A-F6ADF2E2D81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6DB4C6-EB43-4DAF-85FB-3D5502FB7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395588"/>
            <a:ext cx="5437188" cy="382733"/>
          </a:xfrm>
        </p:spPr>
        <p:txBody>
          <a:bodyPr vert="horz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238F142-8C02-4935-B629-B6251A26C1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425" y="778321"/>
            <a:ext cx="5437188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34FD108-BE77-4119-8953-7B3B60E98A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78199" y="1703388"/>
            <a:ext cx="5437188" cy="2640595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1678808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3 Spalten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D3ED57BE-37A9-4D96-8E88-2396C118622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180744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1458B9F-36A1-41C9-BED5-48660CBF7B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20075" y="0"/>
            <a:ext cx="3971925" cy="6158116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3A55FE10-1600-4EC9-BD53-2AD0F1FF5A2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E82475D-9BC4-4A70-9FF0-18A757D6A9DA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1" name="Copyright Fraunhofer">
            <a:extLst>
              <a:ext uri="{FF2B5EF4-FFF2-40B4-BE49-F238E27FC236}">
                <a16:creationId xmlns:a16="http://schemas.microsoft.com/office/drawing/2014/main" id="{3F46C379-14E1-4C3E-81B3-2514BD91D65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983DEDE-C1BC-4CFF-B990-BF9CE174A58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3CF28B4-14C0-46CF-91E6-E56862CBC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395588"/>
            <a:ext cx="7345363" cy="382733"/>
          </a:xfrm>
        </p:spPr>
        <p:txBody>
          <a:bodyPr vert="horz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EE1F331-B496-4BC0-8505-F35F3C57A2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425" y="778321"/>
            <a:ext cx="7345363" cy="319318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813626-B371-440A-B685-32C75971336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78199" y="1703388"/>
            <a:ext cx="3492500" cy="2640595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2D2D81B-2964-4DEB-9973-66C95A1B000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32288" y="1703388"/>
            <a:ext cx="3492500" cy="2619375"/>
          </a:xfrm>
        </p:spPr>
        <p:txBody>
          <a:bodyPr/>
          <a:lstStyle/>
          <a:p>
            <a:pPr lvl="0"/>
            <a:r>
              <a:rPr lang="de-DE" noProof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4045848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502" userDrawn="1">
          <p15:clr>
            <a:srgbClr val="FBAE40"/>
          </p15:clr>
        </p15:guide>
        <p15:guide id="2" pos="2729" userDrawn="1">
          <p15:clr>
            <a:srgbClr val="FBAE40"/>
          </p15:clr>
        </p15:guide>
        <p15:guide id="3" pos="4929" userDrawn="1">
          <p15:clr>
            <a:srgbClr val="FBAE40"/>
          </p15:clr>
        </p15:guide>
        <p15:guide id="4" pos="5178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1 Spalte | kleine 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>
            <a:extLst>
              <a:ext uri="{FF2B5EF4-FFF2-40B4-BE49-F238E27FC236}">
                <a16:creationId xmlns:a16="http://schemas.microsoft.com/office/drawing/2014/main" id="{73EB3F1D-68CC-4D42-88C6-FD851995773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116082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242AEA7-0D8C-4AD8-8EEC-63FF8206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8" name="Copyright Fraunhofer">
            <a:extLst>
              <a:ext uri="{FF2B5EF4-FFF2-40B4-BE49-F238E27FC236}">
                <a16:creationId xmlns:a16="http://schemas.microsoft.com/office/drawing/2014/main" id="{3BFD0A8D-1DCE-43F0-A5E3-4221FF17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680CF9D-E06C-44A3-9743-D9D200F4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A281D1-4D07-42EA-89AA-EA4C03EDB0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85573968-5EC4-45D8-B356-9D2C25D2EC6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11233150" cy="2640595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 noProof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42838140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große Headline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309058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3002996"/>
            <a:ext cx="5916612" cy="2981879"/>
          </a:xfrm>
          <a:gradFill flip="none" rotWithShape="1">
            <a:gsLst>
              <a:gs pos="34000">
                <a:srgbClr val="1D7790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360000" rIns="360000" bIns="360000" anchor="b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968778D-8BC8-464B-A800-1D1791A3726E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3C44E32D-77B6-4968-93ED-BA4D2D110C30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5260CBB-BBBF-4BD2-A2B2-E16FB43BCE8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9F131B-2B68-425B-8FFF-8D359E0D5DD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5236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1 Spalte | große 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>
            <a:extLst>
              <a:ext uri="{FF2B5EF4-FFF2-40B4-BE49-F238E27FC236}">
                <a16:creationId xmlns:a16="http://schemas.microsoft.com/office/drawing/2014/main" id="{73EB3F1D-68CC-4D42-88C6-FD851995773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992924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1" name="Objekt 10" hidden="1">
                        <a:extLst>
                          <a:ext uri="{FF2B5EF4-FFF2-40B4-BE49-F238E27FC236}">
                            <a16:creationId xmlns:a16="http://schemas.microsoft.com/office/drawing/2014/main" id="{73EB3F1D-68CC-4D42-88C6-FD85199577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242AEA7-0D8C-4AD8-8EEC-63FF8206F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0DD7A-8FF0-40E5-93E2-877C81943291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8" name="Copyright Fraunhofer">
            <a:extLst>
              <a:ext uri="{FF2B5EF4-FFF2-40B4-BE49-F238E27FC236}">
                <a16:creationId xmlns:a16="http://schemas.microsoft.com/office/drawing/2014/main" id="{3BFD0A8D-1DCE-43F0-A5E3-4221FF17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680CF9D-E06C-44A3-9743-D9D200F4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A281D1-4D07-42EA-89AA-EA4C03EDB0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778321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85573968-5EC4-45D8-B356-9D2C25D2EC6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11233150" cy="3020314"/>
          </a:xfrm>
        </p:spPr>
        <p:txBody>
          <a:bodyPr/>
          <a:lstStyle>
            <a:lvl1pPr>
              <a:spcAft>
                <a:spcPts val="2200"/>
              </a:spcAft>
              <a:defRPr sz="1800"/>
            </a:lvl1pPr>
            <a:lvl2pPr>
              <a:spcAft>
                <a:spcPts val="2200"/>
              </a:spcAft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41160136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 | kleine 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3DC8D38B-C18B-45D1-977E-43D6AADFE7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918883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728811"/>
            <a:ext cx="11233150" cy="382733"/>
          </a:xfrm>
        </p:spPr>
        <p:txBody>
          <a:bodyPr vert="horz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6B3DBCD-172B-459C-8C97-521B96028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1700213"/>
            <a:ext cx="5437188" cy="2640595"/>
          </a:xfrm>
        </p:spPr>
        <p:txBody>
          <a:bodyPr numCol="1" spcCol="360000"/>
          <a:lstStyle>
            <a:lvl5pPr>
              <a:defRPr/>
            </a:lvl5pPr>
            <a:lvl8pPr>
              <a:buAutoNum type="arabicPeriod"/>
              <a:defRPr/>
            </a:lvl8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7A80A6E1-2019-439E-8E86-0046D913F8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37C6138-5220-455A-A4AE-B508CAB1F02D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0" name="Copyright Fraunhofer">
            <a:extLst>
              <a:ext uri="{FF2B5EF4-FFF2-40B4-BE49-F238E27FC236}">
                <a16:creationId xmlns:a16="http://schemas.microsoft.com/office/drawing/2014/main" id="{F3CF5D9C-18A9-4FD1-BF61-90B1DF40DAE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2C7C1689-11E8-41AB-9458-DE44740E236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39AB49C-1F4E-4EF1-AAF8-5D9B08CE01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425" y="417600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02979DCD-35B3-46F6-8E1A-F75179508D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75388" y="1700213"/>
            <a:ext cx="5437187" cy="2640595"/>
          </a:xfrm>
        </p:spPr>
        <p:txBody>
          <a:bodyPr numCol="1"/>
          <a:lstStyle/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503339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 | große 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2174C6A4-3B89-4478-A08C-B54D082B384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8744382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728811"/>
            <a:ext cx="11233150" cy="382733"/>
          </a:xfrm>
        </p:spPr>
        <p:txBody>
          <a:bodyPr vert="horz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6B3DBCD-172B-459C-8C97-521B96028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1700213"/>
            <a:ext cx="5437188" cy="3085204"/>
          </a:xfrm>
        </p:spPr>
        <p:txBody>
          <a:bodyPr numCol="1" spcCol="360000"/>
          <a:lstStyle>
            <a:lvl1pPr>
              <a:lnSpc>
                <a:spcPct val="110000"/>
              </a:lnSpc>
              <a:spcAft>
                <a:spcPts val="2200"/>
              </a:spcAft>
              <a:defRPr sz="1800"/>
            </a:lvl1pPr>
            <a:lvl2pPr>
              <a:lnSpc>
                <a:spcPct val="110000"/>
              </a:lnSpc>
              <a:spcAft>
                <a:spcPts val="2200"/>
              </a:spcAft>
              <a:defRPr sz="1600"/>
            </a:lvl2pPr>
            <a:lvl3pPr>
              <a:lnSpc>
                <a:spcPct val="110000"/>
              </a:lnSpc>
              <a:defRPr sz="1600"/>
            </a:lvl3pPr>
            <a:lvl4pPr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 sz="1600"/>
            </a:lvl5pPr>
            <a:lvl6pPr>
              <a:lnSpc>
                <a:spcPct val="110000"/>
              </a:lnSpc>
              <a:defRPr sz="1600"/>
            </a:lvl6pPr>
            <a:lvl7pPr>
              <a:lnSpc>
                <a:spcPct val="110000"/>
              </a:lnSpc>
              <a:defRPr sz="1600"/>
            </a:lvl7pPr>
            <a:lvl8pPr>
              <a:lnSpc>
                <a:spcPct val="110000"/>
              </a:lnSpc>
              <a:buAutoNum type="arabicPeriod"/>
              <a:defRPr sz="1600"/>
            </a:lvl8pPr>
            <a:lvl9pPr>
              <a:lnSpc>
                <a:spcPct val="110000"/>
              </a:lnSpc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A318EBD9-F5F5-405C-9B19-55E93DB7BE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7E42D41-32DA-4B7D-8B41-FB4D3B19A2AA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0" name="Copyright Fraunhofer">
            <a:extLst>
              <a:ext uri="{FF2B5EF4-FFF2-40B4-BE49-F238E27FC236}">
                <a16:creationId xmlns:a16="http://schemas.microsoft.com/office/drawing/2014/main" id="{A65BD112-D0DA-4A2E-BD97-424BCF96C46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138D657B-7546-4822-9986-D7784748709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9B913C0-DAEC-4E03-BE28-C93BE7F200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9425" y="417600"/>
            <a:ext cx="11233150" cy="318933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DDDE3BD-D7C5-4F7F-8E5F-2F194BD44F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75388" y="1700213"/>
            <a:ext cx="5516562" cy="3020314"/>
          </a:xfrm>
        </p:spPr>
        <p:txBody>
          <a:bodyPr numCol="1"/>
          <a:lstStyle>
            <a:lvl1pPr>
              <a:lnSpc>
                <a:spcPct val="110000"/>
              </a:lnSpc>
              <a:spcAft>
                <a:spcPts val="2200"/>
              </a:spcAft>
              <a:defRPr sz="1800"/>
            </a:lvl1pPr>
            <a:lvl2pPr>
              <a:lnSpc>
                <a:spcPct val="110000"/>
              </a:lnSpc>
              <a:spcAft>
                <a:spcPts val="2200"/>
              </a:spcAft>
              <a:defRPr sz="1600"/>
            </a:lvl2pPr>
            <a:lvl3pPr>
              <a:lnSpc>
                <a:spcPct val="110000"/>
              </a:lnSpc>
              <a:defRPr sz="1600"/>
            </a:lvl3pPr>
            <a:lvl4pPr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 sz="1600"/>
            </a:lvl5pPr>
            <a:lvl6pPr>
              <a:lnSpc>
                <a:spcPct val="110000"/>
              </a:lnSpc>
              <a:defRPr sz="1600"/>
            </a:lvl6pPr>
            <a:lvl7pPr>
              <a:lnSpc>
                <a:spcPct val="110000"/>
              </a:lnSpc>
              <a:defRPr sz="1600"/>
            </a:lvl7pPr>
            <a:lvl8pPr>
              <a:lnSpc>
                <a:spcPct val="110000"/>
              </a:lnSpc>
              <a:defRPr sz="1600"/>
            </a:lvl8pPr>
            <a:lvl9pPr>
              <a:lnSpc>
                <a:spcPct val="110000"/>
              </a:lnSpc>
              <a:defRPr sz="16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39527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– 2 Spalten mit Infoka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>
            <a:extLst>
              <a:ext uri="{FF2B5EF4-FFF2-40B4-BE49-F238E27FC236}">
                <a16:creationId xmlns:a16="http://schemas.microsoft.com/office/drawing/2014/main" id="{3DC8D38B-C18B-45D1-977E-43D6AADFE72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72209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9" name="Objekt 8" hidden="1">
                        <a:extLst>
                          <a:ext uri="{FF2B5EF4-FFF2-40B4-BE49-F238E27FC236}">
                            <a16:creationId xmlns:a16="http://schemas.microsoft.com/office/drawing/2014/main" id="{3DC8D38B-C18B-45D1-977E-43D6AADFE7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E3E6397C-9FE6-4A0B-87BC-9E26F4233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6B3DBCD-172B-459C-8C97-521B960287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1700213"/>
            <a:ext cx="5916613" cy="4284662"/>
          </a:xfrm>
          <a:gradFill flip="none" rotWithShape="1">
            <a:gsLst>
              <a:gs pos="34000">
                <a:srgbClr val="1E7992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288000" rIns="288000" bIns="288000" numCol="1" spcCol="360000">
            <a:noAutofit/>
          </a:bodyPr>
          <a:lstStyle>
            <a:lvl1pPr>
              <a:spcAft>
                <a:spcPts val="0"/>
              </a:spcAft>
              <a:defRPr>
                <a:solidFill>
                  <a:schemeClr val="bg1"/>
                </a:solidFill>
              </a:defRPr>
            </a:lvl1pPr>
            <a:lvl2pPr>
              <a:lnSpc>
                <a:spcPts val="1800"/>
              </a:lnSpc>
              <a:spcAft>
                <a:spcPts val="600"/>
              </a:spcAft>
              <a:defRPr sz="208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>
                <a:solidFill>
                  <a:schemeClr val="bg1"/>
                </a:solidFill>
              </a:defRPr>
            </a:lvl7pPr>
            <a:lvl8pPr>
              <a:buClr>
                <a:schemeClr val="bg1"/>
              </a:buClr>
              <a:buAutoNum type="arabicPeriod"/>
              <a:defRPr>
                <a:solidFill>
                  <a:schemeClr val="bg1"/>
                </a:solidFill>
              </a:defRPr>
            </a:lvl8pPr>
            <a:lvl9pPr>
              <a:buClr>
                <a:schemeClr val="bg1"/>
              </a:buCl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74F9B75C-F431-4271-A789-357B552F17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5388" y="1700213"/>
            <a:ext cx="5437187" cy="2777299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7C33152-44C8-4D5F-8A14-F5A77C4509A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77479305-D48B-4D42-8924-5F9E8CB194C9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0" name="Copyright Fraunhofer">
            <a:extLst>
              <a:ext uri="{FF2B5EF4-FFF2-40B4-BE49-F238E27FC236}">
                <a16:creationId xmlns:a16="http://schemas.microsoft.com/office/drawing/2014/main" id="{E4293628-7C4E-4B40-9C44-4455388844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82CBCEFF-ED55-43F4-840E-11635FF54F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70EAC44-6B23-48D7-9382-254ECE95C3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9425" y="778321"/>
            <a:ext cx="11233150" cy="319318"/>
          </a:xfrm>
        </p:spPr>
        <p:txBody>
          <a:bodyPr/>
          <a:lstStyle>
            <a:lvl1pPr>
              <a:defRPr sz="200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de-DE" dirty="0" err="1"/>
              <a:t>Subline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6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53" userDrawn="1">
          <p15:clr>
            <a:srgbClr val="FBAE40"/>
          </p15:clr>
        </p15:guide>
        <p15:guide id="2" pos="3727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BAB6549-3007-4962-B8D4-52ECE482311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518240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hteck 21">
            <a:extLst>
              <a:ext uri="{FF2B5EF4-FFF2-40B4-BE49-F238E27FC236}">
                <a16:creationId xmlns:a16="http://schemas.microsoft.com/office/drawing/2014/main" id="{30FDEE22-4D74-4924-86C5-CF41B7A9F583}"/>
              </a:ext>
            </a:extLst>
          </p:cNvPr>
          <p:cNvSpPr/>
          <p:nvPr userDrawn="1"/>
        </p:nvSpPr>
        <p:spPr bwMode="gray">
          <a:xfrm>
            <a:off x="479425" y="1206230"/>
            <a:ext cx="473886" cy="87549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CABC3893-E6D0-4680-9CDB-B7D76C158179}"/>
              </a:ext>
            </a:extLst>
          </p:cNvPr>
          <p:cNvCxnSpPr/>
          <p:nvPr userDrawn="1"/>
        </p:nvCxnSpPr>
        <p:spPr>
          <a:xfrm>
            <a:off x="0" y="6143625"/>
            <a:ext cx="12192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19260903-BB55-4E18-8A26-9490D566EE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1826785"/>
            <a:ext cx="11233150" cy="1205330"/>
          </a:xfrm>
        </p:spPr>
        <p:txBody>
          <a:bodyPr/>
          <a:lstStyle>
            <a:lvl1pPr>
              <a:lnSpc>
                <a:spcPct val="110000"/>
              </a:lnSpc>
              <a:spcAft>
                <a:spcPts val="0"/>
              </a:spcAft>
              <a:defRPr sz="4400">
                <a:solidFill>
                  <a:schemeClr val="accent2"/>
                </a:solidFill>
                <a:latin typeface="Frutiger LT Com 65 Bold" panose="020B0803030504020204" pitchFamily="34" charset="0"/>
              </a:defRPr>
            </a:lvl1pPr>
            <a:lvl2pPr algn="r">
              <a:lnSpc>
                <a:spcPct val="110000"/>
              </a:lnSpc>
              <a:spcAft>
                <a:spcPts val="0"/>
              </a:spcAft>
              <a:defRPr sz="1400">
                <a:solidFill>
                  <a:schemeClr val="accent2"/>
                </a:solidFill>
                <a:latin typeface="+mj-lt"/>
              </a:defRPr>
            </a:lvl2pPr>
            <a:lvl3pPr algn="r">
              <a:lnSpc>
                <a:spcPct val="110000"/>
              </a:lnSpc>
              <a:spcAft>
                <a:spcPts val="0"/>
              </a:spcAft>
              <a:defRPr b="0">
                <a:solidFill>
                  <a:schemeClr val="accent2"/>
                </a:solidFill>
                <a:latin typeface="+mn-lt"/>
              </a:defRPr>
            </a:lvl3pPr>
            <a:lvl4pPr marL="0" indent="0" algn="r">
              <a:lnSpc>
                <a:spcPct val="110000"/>
              </a:lnSpc>
              <a:buNone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de-DE" dirty="0"/>
              <a:t>Zitat</a:t>
            </a:r>
          </a:p>
          <a:p>
            <a:pPr lvl="1"/>
            <a:r>
              <a:rPr lang="de-DE" dirty="0"/>
              <a:t>Name des Autors</a:t>
            </a:r>
          </a:p>
          <a:p>
            <a:pPr lvl="2"/>
            <a:r>
              <a:rPr lang="de-DE" dirty="0"/>
              <a:t>Position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B30F5BB5-7863-4504-94A4-F39A72E20BF2}"/>
              </a:ext>
            </a:extLst>
          </p:cNvPr>
          <p:cNvGrpSpPr/>
          <p:nvPr userDrawn="1"/>
        </p:nvGrpSpPr>
        <p:grpSpPr>
          <a:xfrm>
            <a:off x="621507" y="476249"/>
            <a:ext cx="1266824" cy="1028701"/>
            <a:chOff x="621507" y="476249"/>
            <a:chExt cx="1266824" cy="1028701"/>
          </a:xfrm>
        </p:grpSpPr>
        <p:sp>
          <p:nvSpPr>
            <p:cNvPr id="3" name="Pfeil: Chevron 2">
              <a:extLst>
                <a:ext uri="{FF2B5EF4-FFF2-40B4-BE49-F238E27FC236}">
                  <a16:creationId xmlns:a16="http://schemas.microsoft.com/office/drawing/2014/main" id="{80955E3B-8357-4836-8592-3039D01F1391}"/>
                </a:ext>
              </a:extLst>
            </p:cNvPr>
            <p:cNvSpPr/>
            <p:nvPr userDrawn="1"/>
          </p:nvSpPr>
          <p:spPr>
            <a:xfrm>
              <a:off x="621507" y="476249"/>
              <a:ext cx="671512" cy="1028701"/>
            </a:xfrm>
            <a:prstGeom prst="chevron">
              <a:avLst>
                <a:gd name="adj" fmla="val 42908"/>
              </a:avLst>
            </a:prstGeom>
            <a:solidFill>
              <a:schemeClr val="accent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108000" rIns="108000" bIns="108000" rtlCol="0" anchor="ctr"/>
            <a:lstStyle/>
            <a:p>
              <a:pPr marL="180000" indent="-180000" algn="l">
                <a:lnSpc>
                  <a:spcPts val="1960"/>
                </a:lnSpc>
                <a:buClr>
                  <a:schemeClr val="accent1"/>
                </a:buClr>
                <a:buFont typeface="Wingdings" panose="05000000000000000000" pitchFamily="2" charset="2"/>
                <a:buChar char="§"/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9" name="Pfeil: Chevron 18">
              <a:extLst>
                <a:ext uri="{FF2B5EF4-FFF2-40B4-BE49-F238E27FC236}">
                  <a16:creationId xmlns:a16="http://schemas.microsoft.com/office/drawing/2014/main" id="{8245CA0A-C731-43B3-A4D1-99935FA2DE2F}"/>
                </a:ext>
              </a:extLst>
            </p:cNvPr>
            <p:cNvSpPr/>
            <p:nvPr userDrawn="1"/>
          </p:nvSpPr>
          <p:spPr>
            <a:xfrm>
              <a:off x="1216819" y="476249"/>
              <a:ext cx="671512" cy="1028701"/>
            </a:xfrm>
            <a:prstGeom prst="chevron">
              <a:avLst>
                <a:gd name="adj" fmla="val 42908"/>
              </a:avLst>
            </a:prstGeom>
            <a:solidFill>
              <a:schemeClr val="accent2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108000" rIns="108000" bIns="108000" rtlCol="0" anchor="ctr"/>
            <a:lstStyle/>
            <a:p>
              <a:pPr marL="180000" indent="-180000" algn="l">
                <a:lnSpc>
                  <a:spcPts val="1960"/>
                </a:lnSpc>
                <a:buClr>
                  <a:schemeClr val="accent1"/>
                </a:buClr>
                <a:buFont typeface="Wingdings" panose="05000000000000000000" pitchFamily="2" charset="2"/>
                <a:buChar char="§"/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285A88-12D6-4461-A4C7-1D177C10FE4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FFEA4AE-E793-4354-B9EF-490DD64E13BF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8C3B39-287A-4DC2-86D1-47762D2F82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21" name="Foliennummernplatzhalter 20">
            <a:extLst>
              <a:ext uri="{FF2B5EF4-FFF2-40B4-BE49-F238E27FC236}">
                <a16:creationId xmlns:a16="http://schemas.microsoft.com/office/drawing/2014/main" id="{A36F7860-0DEC-4D26-A4CA-9345FD1896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7221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5BAB6549-3007-4962-B8D4-52ECE482311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055748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6" name="Objekt 5" hidden="1">
                        <a:extLst>
                          <a:ext uri="{FF2B5EF4-FFF2-40B4-BE49-F238E27FC236}">
                            <a16:creationId xmlns:a16="http://schemas.microsoft.com/office/drawing/2014/main" id="{5BAB6549-3007-4962-B8D4-52ECE48231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CABC3893-E6D0-4680-9CDB-B7D76C158179}"/>
              </a:ext>
            </a:extLst>
          </p:cNvPr>
          <p:cNvCxnSpPr/>
          <p:nvPr userDrawn="1"/>
        </p:nvCxnSpPr>
        <p:spPr>
          <a:xfrm>
            <a:off x="0" y="6143625"/>
            <a:ext cx="12192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>
            <a:extLst>
              <a:ext uri="{FF2B5EF4-FFF2-40B4-BE49-F238E27FC236}">
                <a16:creationId xmlns:a16="http://schemas.microsoft.com/office/drawing/2014/main" id="{A5AD49B5-73A6-4C2A-8588-DD0F8943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t="10015" b="18624"/>
          <a:stretch/>
        </p:blipFill>
        <p:spPr>
          <a:xfrm>
            <a:off x="0" y="2"/>
            <a:ext cx="12192000" cy="6150768"/>
          </a:xfrm>
          <a:prstGeom prst="rect">
            <a:avLst/>
          </a:prstGeom>
        </p:spPr>
      </p:pic>
      <p:sp>
        <p:nvSpPr>
          <p:cNvPr id="32" name="Textplatzhalter 31">
            <a:extLst>
              <a:ext uri="{FF2B5EF4-FFF2-40B4-BE49-F238E27FC236}">
                <a16:creationId xmlns:a16="http://schemas.microsoft.com/office/drawing/2014/main" id="{19260903-BB55-4E18-8A26-9490D566EE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1826785"/>
            <a:ext cx="11233150" cy="1205330"/>
          </a:xfrm>
        </p:spPr>
        <p:txBody>
          <a:bodyPr/>
          <a:lstStyle>
            <a:lvl1pPr>
              <a:lnSpc>
                <a:spcPct val="110000"/>
              </a:lnSpc>
              <a:spcAft>
                <a:spcPts val="0"/>
              </a:spcAft>
              <a:defRPr sz="4400">
                <a:solidFill>
                  <a:schemeClr val="bg1"/>
                </a:solidFill>
                <a:latin typeface="Frutiger LT Com 65 Bold" panose="020B0803030504020204" pitchFamily="34" charset="0"/>
              </a:defRPr>
            </a:lvl1pPr>
            <a:lvl2pPr algn="r">
              <a:lnSpc>
                <a:spcPct val="110000"/>
              </a:lnSpc>
              <a:spcAft>
                <a:spcPts val="0"/>
              </a:spcAft>
              <a:defRPr sz="1400">
                <a:solidFill>
                  <a:schemeClr val="bg1"/>
                </a:solidFill>
                <a:latin typeface="+mj-lt"/>
              </a:defRPr>
            </a:lvl2pPr>
            <a:lvl3pPr algn="r">
              <a:lnSpc>
                <a:spcPct val="110000"/>
              </a:lnSpc>
              <a:spcAft>
                <a:spcPts val="0"/>
              </a:spcAft>
              <a:defRPr>
                <a:solidFill>
                  <a:schemeClr val="bg1"/>
                </a:solidFill>
                <a:latin typeface="+mn-lt"/>
              </a:defRPr>
            </a:lvl3pPr>
            <a:lvl4pPr marL="0" indent="0" algn="r">
              <a:lnSpc>
                <a:spcPct val="110000"/>
              </a:lnSpc>
              <a:buNone/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de-DE" dirty="0"/>
              <a:t>Zitat</a:t>
            </a:r>
          </a:p>
          <a:p>
            <a:pPr lvl="1"/>
            <a:r>
              <a:rPr lang="de-DE" dirty="0"/>
              <a:t>Name des Autors</a:t>
            </a:r>
          </a:p>
          <a:p>
            <a:pPr lvl="2"/>
            <a:r>
              <a:rPr lang="de-DE" dirty="0"/>
              <a:t>Position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FE2E23E-A04B-4A3C-9731-269F09B3618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8CC6449-A79F-4DD0-9918-1D87CB24D142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7" name="Copyright Fraunhofer">
            <a:extLst>
              <a:ext uri="{FF2B5EF4-FFF2-40B4-BE49-F238E27FC236}">
                <a16:creationId xmlns:a16="http://schemas.microsoft.com/office/drawing/2014/main" id="{7BF1A88B-92B6-448D-B293-70A607B2651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9320B56D-3BA0-4D7D-91B3-67F9A11E4A7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942B2AF3-B72B-4E51-98E8-276E33E081FB}"/>
              </a:ext>
            </a:extLst>
          </p:cNvPr>
          <p:cNvGrpSpPr/>
          <p:nvPr userDrawn="1"/>
        </p:nvGrpSpPr>
        <p:grpSpPr>
          <a:xfrm>
            <a:off x="621507" y="476249"/>
            <a:ext cx="1266824" cy="1028701"/>
            <a:chOff x="621507" y="476249"/>
            <a:chExt cx="1266824" cy="1028701"/>
          </a:xfrm>
          <a:solidFill>
            <a:schemeClr val="bg1"/>
          </a:solidFill>
        </p:grpSpPr>
        <p:sp>
          <p:nvSpPr>
            <p:cNvPr id="21" name="Pfeil: Chevron 20">
              <a:extLst>
                <a:ext uri="{FF2B5EF4-FFF2-40B4-BE49-F238E27FC236}">
                  <a16:creationId xmlns:a16="http://schemas.microsoft.com/office/drawing/2014/main" id="{A9E48764-AC81-446C-B62C-88A8F03B3803}"/>
                </a:ext>
              </a:extLst>
            </p:cNvPr>
            <p:cNvSpPr/>
            <p:nvPr userDrawn="1"/>
          </p:nvSpPr>
          <p:spPr>
            <a:xfrm>
              <a:off x="621507" y="476249"/>
              <a:ext cx="671512" cy="1028701"/>
            </a:xfrm>
            <a:prstGeom prst="chevron">
              <a:avLst>
                <a:gd name="adj" fmla="val 42908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108000" rIns="108000" bIns="108000" rtlCol="0" anchor="ctr"/>
            <a:lstStyle/>
            <a:p>
              <a:pPr marL="180000" indent="-180000" algn="l">
                <a:lnSpc>
                  <a:spcPts val="1960"/>
                </a:lnSpc>
                <a:buClr>
                  <a:schemeClr val="accent1"/>
                </a:buClr>
                <a:buFont typeface="Wingdings" panose="05000000000000000000" pitchFamily="2" charset="2"/>
                <a:buChar char="§"/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" name="Pfeil: Chevron 21">
              <a:extLst>
                <a:ext uri="{FF2B5EF4-FFF2-40B4-BE49-F238E27FC236}">
                  <a16:creationId xmlns:a16="http://schemas.microsoft.com/office/drawing/2014/main" id="{14C3BCAC-351B-4AFA-8D18-F61D609E40E4}"/>
                </a:ext>
              </a:extLst>
            </p:cNvPr>
            <p:cNvSpPr/>
            <p:nvPr userDrawn="1"/>
          </p:nvSpPr>
          <p:spPr>
            <a:xfrm>
              <a:off x="1216819" y="476249"/>
              <a:ext cx="671512" cy="1028701"/>
            </a:xfrm>
            <a:prstGeom prst="chevron">
              <a:avLst>
                <a:gd name="adj" fmla="val 42908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108000" rIns="108000" bIns="108000" rtlCol="0" anchor="ctr"/>
            <a:lstStyle/>
            <a:p>
              <a:pPr marL="180000" indent="-180000" algn="l">
                <a:lnSpc>
                  <a:spcPts val="1960"/>
                </a:lnSpc>
                <a:buClr>
                  <a:schemeClr val="accent1"/>
                </a:buClr>
                <a:buFont typeface="Wingdings" panose="05000000000000000000" pitchFamily="2" charset="2"/>
                <a:buChar char="§"/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61624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folie – 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086670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952020"/>
            <a:ext cx="5916612" cy="3388337"/>
          </a:xfrm>
          <a:gradFill flip="none" rotWithShape="1">
            <a:gsLst>
              <a:gs pos="34114">
                <a:srgbClr val="00779A"/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360000" rIns="360000" bIns="36000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0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Kontakt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Titel Vorname Name</a:t>
            </a:r>
          </a:p>
          <a:p>
            <a:pPr lvl="2"/>
            <a:r>
              <a:rPr lang="de-DE" dirty="0"/>
              <a:t>Geschäftsbereich XXX</a:t>
            </a:r>
          </a:p>
          <a:p>
            <a:pPr lvl="2"/>
            <a:r>
              <a:rPr lang="de-DE" dirty="0"/>
              <a:t>Tel. +49 12 3456-XXXX</a:t>
            </a:r>
          </a:p>
          <a:p>
            <a:pPr lvl="2"/>
            <a:r>
              <a:rPr lang="de-DE" dirty="0"/>
              <a:t>Fax +49 12 3456-XXXX</a:t>
            </a:r>
          </a:p>
          <a:p>
            <a:pPr lvl="2"/>
            <a:r>
              <a:rPr lang="de-DE" dirty="0"/>
              <a:t>vorname.name@fraunhofer.de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809F1F2-5AE7-4500-87D3-FAD916B3136D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EBB5D19E-2E9D-45D2-9EE9-E6717FAC9708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59D760A-5328-4251-ACFF-CB470EE3471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3FC189F-C42A-4071-BC47-28A29172D13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9023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folie – Bild hal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843079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572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2952020"/>
            <a:ext cx="5916612" cy="3388337"/>
          </a:xfrm>
          <a:gradFill flip="none" rotWithShape="1">
            <a:gsLst>
              <a:gs pos="34000">
                <a:srgbClr val="00779A"/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360000" rIns="360000" bIns="36000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0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Kontakt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Titel Vorname Name</a:t>
            </a:r>
          </a:p>
          <a:p>
            <a:pPr lvl="2"/>
            <a:r>
              <a:rPr lang="de-DE" dirty="0"/>
              <a:t>Geschäftsbereich XXX</a:t>
            </a:r>
          </a:p>
          <a:p>
            <a:pPr lvl="2"/>
            <a:r>
              <a:rPr lang="de-DE" dirty="0"/>
              <a:t>Tel. +49 12 3456-XXXX</a:t>
            </a:r>
          </a:p>
          <a:p>
            <a:pPr lvl="2"/>
            <a:r>
              <a:rPr lang="de-DE" dirty="0"/>
              <a:t>Fax +49 12 3456-XXXX</a:t>
            </a:r>
          </a:p>
          <a:p>
            <a:pPr lvl="2"/>
            <a:r>
              <a:rPr lang="de-DE" dirty="0"/>
              <a:t>vorname.name@fraunhofer.de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D3F48CE-72D6-4312-9E4E-63E50B50038E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AC76D9B6-9890-45FA-A090-E32A519E15A2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A83046E-333C-49E5-BC21-4B96362580A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D6BEE77-0380-4FD0-A81C-71B6A50C651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3013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folie –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F197DE11-A966-449E-A5FD-31979AF345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0014" b="10419"/>
          <a:stretch/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6316797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425" y="1700213"/>
            <a:ext cx="5916612" cy="3848489"/>
          </a:xfrm>
          <a:noFill/>
        </p:spPr>
        <p:txBody>
          <a:bodyPr lIns="0" tIns="0" rIns="0" bIns="0" anchor="t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0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Kontakt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Titel Vorname Name</a:t>
            </a:r>
          </a:p>
          <a:p>
            <a:pPr lvl="2"/>
            <a:r>
              <a:rPr lang="de-DE" dirty="0"/>
              <a:t>Geschäftsbereich XXX</a:t>
            </a:r>
          </a:p>
          <a:p>
            <a:pPr lvl="2"/>
            <a:r>
              <a:rPr lang="de-DE" dirty="0"/>
              <a:t>Tel. +49 12 3456-XXXX</a:t>
            </a:r>
          </a:p>
          <a:p>
            <a:pPr lvl="2"/>
            <a:r>
              <a:rPr lang="de-DE" dirty="0"/>
              <a:t>Fax +49 12 3456-XXXX</a:t>
            </a:r>
          </a:p>
          <a:p>
            <a:pPr lvl="2"/>
            <a:r>
              <a:rPr lang="de-DE" dirty="0"/>
              <a:t>vorname.name@fraunhofer.de</a:t>
            </a:r>
          </a:p>
          <a:p>
            <a:pPr lvl="3"/>
            <a:endParaRPr lang="pt-BR" dirty="0"/>
          </a:p>
          <a:p>
            <a:pPr lvl="3"/>
            <a:r>
              <a:rPr lang="pt-BR" dirty="0"/>
              <a:t>Fraunhofer XYZ</a:t>
            </a:r>
          </a:p>
          <a:p>
            <a:pPr lvl="3"/>
            <a:r>
              <a:rPr lang="pt-BR" dirty="0"/>
              <a:t>Straße XY</a:t>
            </a:r>
          </a:p>
          <a:p>
            <a:pPr lvl="3"/>
            <a:r>
              <a:rPr lang="pt-BR" dirty="0"/>
              <a:t>12345 Stadt</a:t>
            </a:r>
          </a:p>
          <a:p>
            <a:pPr lvl="3"/>
            <a:r>
              <a:rPr lang="pt-BR" dirty="0"/>
              <a:t>www.fraunhofer.de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A313C52-2525-4A5D-916B-98841273CADF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83FE13D0-0475-472E-8CC1-3D9151AF7F72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219F9CA-C990-4FAF-BBA2-C37D042E4FF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B3BB0E-EF1D-44E5-9391-ED9E79F83DB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3431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020813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11F1A574-59A7-4800-855F-6C927C3EF9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9425" y="2255355"/>
            <a:ext cx="11233149" cy="2998000"/>
          </a:xfrm>
          <a:noFill/>
        </p:spPr>
        <p:txBody>
          <a:bodyPr wrap="square" lIns="0" tIns="0" rIns="0" bIns="0" anchor="t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66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7200"/>
              </a:lnSpc>
              <a:spcAft>
                <a:spcPts val="1600"/>
              </a:spcAft>
              <a:defRPr sz="858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ts val="2080"/>
              </a:lnSpc>
              <a:spcAft>
                <a:spcPts val="0"/>
              </a:spcAft>
              <a:defRPr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ts val="2080"/>
              </a:lnSpc>
              <a:spcBef>
                <a:spcPts val="208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Vielen Dank für Ihre Aufmerksamkeit</a:t>
            </a:r>
          </a:p>
          <a:p>
            <a:pPr lvl="1"/>
            <a:r>
              <a:rPr lang="de-DE" dirty="0"/>
              <a:t>—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9614564-45F3-43F4-A781-81B474E1C11B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12899448-9279-4D9E-9D96-1D7F48A26C4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5B5AC9A-7737-4C1C-B583-AD4EA4DAE9A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5919D1C-ADAC-4933-80BD-01165FF9D27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741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kleine Headline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6439106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75388" y="2974270"/>
            <a:ext cx="5916612" cy="3010605"/>
          </a:xfrm>
          <a:gradFill flip="none" rotWithShape="1">
            <a:gsLst>
              <a:gs pos="34000">
                <a:srgbClr val="00779A"/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 anchor="b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2640"/>
              </a:lnSpc>
              <a:spcAft>
                <a:spcPts val="1200"/>
              </a:spcAft>
              <a:defRPr sz="312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40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1840"/>
              </a:spcBef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Headline klein, Frutiger LT </a:t>
            </a:r>
            <a:r>
              <a:rPr lang="de-DE" dirty="0" err="1"/>
              <a:t>Com</a:t>
            </a:r>
            <a:r>
              <a:rPr lang="de-DE" dirty="0"/>
              <a:t> Light, 24 </a:t>
            </a:r>
            <a:r>
              <a:rPr lang="de-DE" dirty="0" err="1"/>
              <a:t>pt</a:t>
            </a:r>
            <a:br>
              <a:rPr lang="de-DE" dirty="0"/>
            </a:br>
            <a:r>
              <a:rPr lang="de-DE" dirty="0"/>
              <a:t>max. 3 Zeilen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64FAF97-8E98-4493-977E-6FEDC5291BDE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87BA652B-B009-498D-B406-DC406436CFF6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90CB561-9F99-4288-90CE-88D602D52C2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4596121-908B-4B59-963A-E95F7A86847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998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kleine Headline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5153742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3038390"/>
            <a:ext cx="5916612" cy="2946485"/>
          </a:xfrm>
          <a:gradFill flip="none" rotWithShape="1">
            <a:gsLst>
              <a:gs pos="34000">
                <a:srgbClr val="00779A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486000" tIns="360000" rIns="360000" bIns="360000" anchor="b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2800"/>
              </a:lnSpc>
              <a:spcAft>
                <a:spcPts val="480"/>
              </a:spcAft>
              <a:defRPr sz="312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24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lang="de-DE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klein, Frutiger LT </a:t>
            </a:r>
            <a:r>
              <a:rPr lang="de-DE" dirty="0" err="1"/>
              <a:t>Com</a:t>
            </a:r>
            <a:r>
              <a:rPr lang="de-DE" dirty="0"/>
              <a:t> Light, 24 </a:t>
            </a:r>
            <a:r>
              <a:rPr lang="de-DE" dirty="0" err="1"/>
              <a:t>pt</a:t>
            </a:r>
            <a:r>
              <a:rPr lang="de-DE" dirty="0"/>
              <a:t>, </a:t>
            </a:r>
            <a:r>
              <a:rPr lang="de-DE" dirty="0" err="1"/>
              <a:t>Lorem</a:t>
            </a:r>
            <a:r>
              <a:rPr lang="de-DE" dirty="0"/>
              <a:t> </a:t>
            </a:r>
            <a:r>
              <a:rPr lang="de-DE" dirty="0" err="1"/>
              <a:t>ipsum</a:t>
            </a:r>
            <a:r>
              <a:rPr lang="de-DE" dirty="0"/>
              <a:t> </a:t>
            </a:r>
            <a:r>
              <a:rPr lang="de-DE" dirty="0" err="1"/>
              <a:t>dolor</a:t>
            </a:r>
            <a:r>
              <a:rPr lang="de-DE" dirty="0"/>
              <a:t> </a:t>
            </a:r>
            <a:r>
              <a:rPr lang="de-DE" dirty="0" err="1"/>
              <a:t>sit</a:t>
            </a:r>
            <a:r>
              <a:rPr lang="de-DE" dirty="0"/>
              <a:t> </a:t>
            </a:r>
            <a:r>
              <a:rPr lang="de-DE" dirty="0" err="1"/>
              <a:t>arem</a:t>
            </a:r>
            <a:r>
              <a:rPr lang="de-DE" dirty="0"/>
              <a:t> max. 3 Zeilen</a:t>
            </a:r>
          </a:p>
          <a:p>
            <a:pPr marL="0" lvl="3" indent="0" algn="l" defTabSz="914400" rtl="0" eaLnBrk="1" latinLnBrk="0" hangingPunct="1">
              <a:lnSpc>
                <a:spcPts val="1840"/>
              </a:lnSpc>
              <a:spcBef>
                <a:spcPts val="1840"/>
              </a:spcBef>
              <a:spcAft>
                <a:spcPts val="0"/>
              </a:spcAft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26C9846-D78A-41C2-B9DE-AAB4647AB0BF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FAD33334-8CC2-44DB-861A-157A400FDB98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8AD9C8-2824-4897-945F-4A8A1D2456E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C1209F8-6861-41DE-A5C0-5C8F5AB393F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79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Co-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9544038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572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524025"/>
            <a:ext cx="7824783" cy="2981879"/>
          </a:xfrm>
          <a:gradFill flip="none" rotWithShape="1">
            <a:gsLst>
              <a:gs pos="34000">
                <a:srgbClr val="1E7992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wrap="square" lIns="486000" tIns="360000" rIns="360000" bIns="360000" anchor="b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B5719AE-30B8-45EA-B80C-409CF4F2B2F0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74A1379B-D4F3-413D-89DE-153DB2F59E51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3BC588A-DC32-4D84-AD10-E7DF3D9A9CD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CB5C3E-E47D-427A-AA11-CB39E0BAF28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652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Co-Brandi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595872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6B002FD9-AF19-4ED6-84E1-C634A79B2B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2357312"/>
            <a:ext cx="7824787" cy="3148592"/>
          </a:xfrm>
          <a:gradFill flip="none" rotWithShape="1">
            <a:gsLst>
              <a:gs pos="34000">
                <a:srgbClr val="00779A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wrap="square" lIns="486000" tIns="360000" rIns="360000" bIns="360000" anchor="t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A4204C2-4248-49B0-B888-AEDE5C87E88D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8D0F98E0-350E-426D-A614-2C1E5EB48726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0296C33-84D5-4891-A511-A73F2EF90ED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EDE090B-8EDC-46F6-A07B-49E25523BDD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9508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große Headline unten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502745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7C751A8B-7DD1-4C74-A6D8-AE2E6694A0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t="10014" b="10419"/>
          <a:stretch/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" y="3490309"/>
            <a:ext cx="11712574" cy="2494566"/>
          </a:xfrm>
          <a:noFill/>
        </p:spPr>
        <p:txBody>
          <a:bodyPr wrap="square" lIns="486000" tIns="360000" rIns="360000" bIns="360000" anchor="b">
            <a:sp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6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ts val="3200"/>
              </a:lnSpc>
              <a:spcAft>
                <a:spcPts val="64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B71DDCE-8584-473E-89A6-4E1C8FE4FEF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46DAF8E-1F33-44E2-A29B-4926F21D878E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4F76422-6FC9-4F77-8DC2-9370AFAFE86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BBD116-D531-4394-B940-E1E0CD4B016C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492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– große Headline oben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>
            <a:extLst>
              <a:ext uri="{FF2B5EF4-FFF2-40B4-BE49-F238E27FC236}">
                <a16:creationId xmlns:a16="http://schemas.microsoft.com/office/drawing/2014/main" id="{FA62D198-8DCD-43B1-ADA0-82CB261CFE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465993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13" name="Objekt 12" hidden="1">
                        <a:extLst>
                          <a:ext uri="{FF2B5EF4-FFF2-40B4-BE49-F238E27FC236}">
                            <a16:creationId xmlns:a16="http://schemas.microsoft.com/office/drawing/2014/main" id="{FA62D198-8DCD-43B1-ADA0-82CB261CFE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11F1A574-59A7-4800-855F-6C927C3EF9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AABB2FBB-BF9E-4D2C-8FD3-E83E600523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323596"/>
            <a:ext cx="11712575" cy="2661279"/>
          </a:xfrm>
          <a:noFill/>
        </p:spPr>
        <p:txBody>
          <a:bodyPr wrap="square" lIns="486000" tIns="360000" rIns="360000" bIns="360000" anchor="b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0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spcAft>
                <a:spcPts val="0"/>
              </a:spcAft>
              <a:defRPr sz="160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10000"/>
              </a:lnSpc>
              <a:spcBef>
                <a:spcPts val="208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4pPr>
            <a:lvl5pPr>
              <a:spcAft>
                <a:spcPts val="0"/>
              </a:spcAft>
              <a:defRPr/>
            </a:lvl5pPr>
          </a:lstStyle>
          <a:p>
            <a:pPr lvl="0"/>
            <a:r>
              <a:rPr lang="de-DE" dirty="0"/>
              <a:t>Headline groß, Frutiger LT </a:t>
            </a:r>
            <a:r>
              <a:rPr lang="de-DE" dirty="0" err="1"/>
              <a:t>Com</a:t>
            </a:r>
            <a:r>
              <a:rPr lang="de-DE" dirty="0"/>
              <a:t> Light, 32 </a:t>
            </a:r>
            <a:r>
              <a:rPr lang="de-DE" dirty="0" err="1"/>
              <a:t>pt</a:t>
            </a:r>
            <a:endParaRPr lang="de-DE" dirty="0"/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 err="1"/>
              <a:t>Subline</a:t>
            </a:r>
            <a:r>
              <a:rPr lang="de-DE" dirty="0"/>
              <a:t>/Referent/Datum</a:t>
            </a:r>
          </a:p>
          <a:p>
            <a:pPr lvl="3"/>
            <a:r>
              <a:rPr lang="de-DE" dirty="0"/>
              <a:t>Referenten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5C68886-21F8-4FFB-8201-7F0BA6565D6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388048" y="7027336"/>
            <a:ext cx="720000" cy="123111"/>
          </a:xfrm>
        </p:spPr>
        <p:txBody>
          <a:bodyPr/>
          <a:lstStyle/>
          <a:p>
            <a:fld id="{A530ABD5-9F30-44B9-A992-D245D7CB5B3A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4BD0276-DAC0-4256-A958-3D3DD10E633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97897" y="7027336"/>
            <a:ext cx="2952000" cy="123111"/>
          </a:xfrm>
        </p:spPr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696E82-453E-4196-8BCD-BF982D26413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479425" y="7027336"/>
            <a:ext cx="720000" cy="123111"/>
          </a:xfrm>
        </p:spPr>
        <p:txBody>
          <a:bodyPr/>
          <a:lstStyle/>
          <a:p>
            <a:r>
              <a:rPr lang="de-DE" noProof="0" dirty="0"/>
              <a:t>Seite</a:t>
            </a:r>
            <a:r>
              <a:rPr lang="en-US" dirty="0"/>
              <a:t> </a:t>
            </a:r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401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– 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>
            <a:extLst>
              <a:ext uri="{FF2B5EF4-FFF2-40B4-BE49-F238E27FC236}">
                <a16:creationId xmlns:a16="http://schemas.microsoft.com/office/drawing/2014/main" id="{95B6287E-4A4F-4439-B422-A23539B2685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040601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Bildplatzhalter 7">
            <a:extLst>
              <a:ext uri="{FF2B5EF4-FFF2-40B4-BE49-F238E27FC236}">
                <a16:creationId xmlns:a16="http://schemas.microsoft.com/office/drawing/2014/main" id="{43168385-808A-40CF-ACBB-25E2FEB39C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158116"/>
          </a:xfr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959FA541-8597-4991-9A2A-D86D39840ED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75388" y="3149600"/>
            <a:ext cx="5916612" cy="2177878"/>
          </a:xfrm>
          <a:gradFill flip="none" rotWithShape="1">
            <a:gsLst>
              <a:gs pos="34000">
                <a:srgbClr val="00779A">
                  <a:alpha val="95000"/>
                </a:srgbClr>
              </a:gs>
              <a:gs pos="0">
                <a:srgbClr val="014A6B">
                  <a:alpha val="95000"/>
                </a:srgbClr>
              </a:gs>
              <a:gs pos="74000">
                <a:schemeClr val="accent5">
                  <a:lumMod val="90000"/>
                  <a:lumOff val="10000"/>
                  <a:alpha val="95000"/>
                </a:schemeClr>
              </a:gs>
              <a:gs pos="100000">
                <a:srgbClr val="09B2AC">
                  <a:alpha val="95000"/>
                </a:srgb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 lIns="360000" tIns="360000" rIns="360000" bIns="360000"/>
          <a:lstStyle>
            <a:lvl1pPr>
              <a:lnSpc>
                <a:spcPct val="110000"/>
              </a:lnSpc>
              <a:spcAft>
                <a:spcPts val="0"/>
              </a:spcAft>
              <a:defRPr sz="3200" b="0">
                <a:solidFill>
                  <a:schemeClr val="bg1"/>
                </a:solidFill>
                <a:latin typeface="+mn-lt"/>
              </a:defRPr>
            </a:lvl1pPr>
            <a:lvl2pPr>
              <a:lnSpc>
                <a:spcPts val="3520"/>
              </a:lnSpc>
              <a:spcAft>
                <a:spcPts val="1600"/>
              </a:spcAft>
              <a:defRPr sz="4160" b="1">
                <a:solidFill>
                  <a:schemeClr val="bg1"/>
                </a:solidFill>
                <a:latin typeface="Frutiger LT Com 75 Black" panose="020B0A03040504030204" pitchFamily="34" charset="0"/>
              </a:defRPr>
            </a:lvl2pPr>
            <a:lvl3pPr>
              <a:lnSpc>
                <a:spcPct val="110000"/>
              </a:lnSpc>
              <a:defRPr sz="1600"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Zahl</a:t>
            </a:r>
          </a:p>
          <a:p>
            <a:pPr lvl="1"/>
            <a:r>
              <a:rPr lang="de-DE" dirty="0"/>
              <a:t>—</a:t>
            </a:r>
          </a:p>
          <a:p>
            <a:pPr lvl="2"/>
            <a:r>
              <a:rPr lang="de-DE" dirty="0"/>
              <a:t>Kapitelüberschrift, Frutiger LT </a:t>
            </a:r>
            <a:r>
              <a:rPr lang="de-DE" dirty="0" err="1"/>
              <a:t>Com</a:t>
            </a:r>
            <a:r>
              <a:rPr lang="de-DE" dirty="0"/>
              <a:t> </a:t>
            </a:r>
            <a:r>
              <a:rPr lang="de-DE" dirty="0" err="1"/>
              <a:t>Bold</a:t>
            </a:r>
            <a:r>
              <a:rPr lang="de-DE" dirty="0"/>
              <a:t>, 16 </a:t>
            </a:r>
            <a:r>
              <a:rPr lang="de-DE" dirty="0" err="1"/>
              <a:t>pt</a:t>
            </a:r>
            <a:endParaRPr lang="de-DE" dirty="0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ACA94CF4-7D7D-4A16-808E-9BB3F11A79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029E05A8-1FAB-4A92-BC26-9F35C703FBD2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12" name="Copyright Fraunhofer">
            <a:extLst>
              <a:ext uri="{FF2B5EF4-FFF2-40B4-BE49-F238E27FC236}">
                <a16:creationId xmlns:a16="http://schemas.microsoft.com/office/drawing/2014/main" id="{86A8951A-7642-4D31-B686-A714C8CCF5F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9DE5828C-86B5-43E8-99E0-320BB3D4C7F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303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27" userDrawn="1">
          <p15:clr>
            <a:srgbClr val="FBAE40"/>
          </p15:clr>
        </p15:guide>
        <p15:guide id="2" pos="3953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oleObject" Target="../embeddings/oleObject1.bin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>
            <a:extLst>
              <a:ext uri="{FF2B5EF4-FFF2-40B4-BE49-F238E27FC236}">
                <a16:creationId xmlns:a16="http://schemas.microsoft.com/office/drawing/2014/main" id="{F507918F-B2AA-4A76-81D6-4E27E906E31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1"/>
            </p:custDataLst>
            <p:extLst>
              <p:ext uri="{D42A27DB-BD31-4B8C-83A1-F6EECF244321}">
                <p14:modId xmlns:p14="http://schemas.microsoft.com/office/powerpoint/2010/main" val="25652144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2" imgW="344" imgH="345" progId="TCLayout.ActiveDocument.1">
                  <p:embed/>
                </p:oleObj>
              </mc:Choice>
              <mc:Fallback>
                <p:oleObj name="think-cell Folie" r:id="rId32" imgW="344" imgH="34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A78C480-B66C-43DB-AAEB-3790EF5A766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79425" y="395588"/>
            <a:ext cx="11233150" cy="382733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r>
              <a:rPr lang="de-DE" noProof="0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3ED48EE-75FC-48CE-8886-5B06675925EC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78199" y="1703388"/>
            <a:ext cx="11234376" cy="264059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4" name="Datumsplatzhalter">
            <a:extLst>
              <a:ext uri="{FF2B5EF4-FFF2-40B4-BE49-F238E27FC236}">
                <a16:creationId xmlns:a16="http://schemas.microsoft.com/office/drawing/2014/main" id="{F9CDF1F4-2065-4A60-8377-ED9014CA8CBB}"/>
              </a:ext>
            </a:extLst>
          </p:cNvPr>
          <p:cNvSpPr>
            <a:spLocks noGrp="1"/>
          </p:cNvSpPr>
          <p:nvPr>
            <p:ph type="dt" sz="half" idx="2"/>
          </p:nvPr>
        </p:nvSpPr>
        <p:spPr bwMode="gray">
          <a:xfrm>
            <a:off x="1388048" y="6455836"/>
            <a:ext cx="720000" cy="12311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9078C0A0-0811-49A3-A8BF-0D681243BDB2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5" name="Copyright Fraunhofer">
            <a:extLst>
              <a:ext uri="{FF2B5EF4-FFF2-40B4-BE49-F238E27FC236}">
                <a16:creationId xmlns:a16="http://schemas.microsoft.com/office/drawing/2014/main" id="{5FF3544A-E0F0-4101-A728-3DFB567F77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2297897" y="6455836"/>
            <a:ext cx="2952000" cy="12311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de-DE" noProof="0" dirty="0"/>
              <a:t>© Fraunhofer IEE</a:t>
            </a:r>
          </a:p>
        </p:txBody>
      </p: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ED49F1F8-4B89-4B18-B579-CD843138501E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79425" y="1245411"/>
            <a:ext cx="360000" cy="0"/>
          </a:xfrm>
          <a:prstGeom prst="line">
            <a:avLst/>
          </a:prstGeom>
          <a:noFill/>
          <a:ln w="508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86070D71-EE9E-4293-96A3-C2A0A07F7A62}"/>
              </a:ext>
            </a:extLst>
          </p:cNvPr>
          <p:cNvCxnSpPr/>
          <p:nvPr userDrawn="1"/>
        </p:nvCxnSpPr>
        <p:spPr bwMode="gray">
          <a:xfrm>
            <a:off x="0" y="6143625"/>
            <a:ext cx="12192000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Informationsklassifizierung">
            <a:extLst>
              <a:ext uri="{FF2B5EF4-FFF2-40B4-BE49-F238E27FC236}">
                <a16:creationId xmlns:a16="http://schemas.microsoft.com/office/drawing/2014/main" id="{6C489D0F-950D-4913-86C7-7EB1061786F3}"/>
              </a:ext>
            </a:extLst>
          </p:cNvPr>
          <p:cNvSpPr txBox="1">
            <a:spLocks/>
          </p:cNvSpPr>
          <p:nvPr userDrawn="1"/>
        </p:nvSpPr>
        <p:spPr bwMode="gray">
          <a:xfrm>
            <a:off x="5373847" y="6455836"/>
            <a:ext cx="1444306" cy="12311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endParaRPr lang="en-US" sz="800" b="1" dirty="0">
              <a:latin typeface="+mj-lt"/>
            </a:endParaRP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3FFAE78-FC0D-4DC3-A58F-888E658BE2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9425" y="6455836"/>
            <a:ext cx="720000" cy="12311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401BA3E4-5E55-4F99-AF09-CC6D6B2539E2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2" name="iee_rgb">
            <a:extLst>
              <a:ext uri="{FF2B5EF4-FFF2-40B4-BE49-F238E27FC236}">
                <a16:creationId xmlns:a16="http://schemas.microsoft.com/office/drawing/2014/main" id="{B3BEB132-5B88-41DF-BBF1-B456715AFD26}"/>
              </a:ext>
            </a:extLst>
          </p:cNvPr>
          <p:cNvPicPr>
            <a:picLocks noChangeAspect="1"/>
          </p:cNvPicPr>
          <p:nvPr userDrawn="1"/>
        </p:nvPicPr>
        <p:blipFill>
          <a:blip r:embed="rId34"/>
          <a:stretch>
            <a:fillRect/>
          </a:stretch>
        </p:blipFill>
        <p:spPr>
          <a:xfrm>
            <a:off x="10309226" y="6334126"/>
            <a:ext cx="1404000" cy="371881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CA5D3156-5327-486B-BAAB-A31AD391D4BA}"/>
              </a:ext>
            </a:extLst>
          </p:cNvPr>
          <p:cNvSpPr/>
          <p:nvPr userDrawn="1"/>
        </p:nvSpPr>
        <p:spPr bwMode="gray">
          <a:xfrm>
            <a:off x="3176298" y="7089396"/>
            <a:ext cx="545576" cy="5455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1DAE819-ED30-4371-9894-4B11F80454DC}"/>
              </a:ext>
            </a:extLst>
          </p:cNvPr>
          <p:cNvSpPr>
            <a:spLocks/>
          </p:cNvSpPr>
          <p:nvPr userDrawn="1"/>
        </p:nvSpPr>
        <p:spPr bwMode="gray">
          <a:xfrm>
            <a:off x="6352596" y="7089396"/>
            <a:ext cx="545576" cy="54557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7EEE808-56B1-47D8-8BD5-1E0C98D929F4}"/>
              </a:ext>
            </a:extLst>
          </p:cNvPr>
          <p:cNvSpPr>
            <a:spLocks/>
          </p:cNvSpPr>
          <p:nvPr userDrawn="1"/>
        </p:nvSpPr>
        <p:spPr bwMode="gray">
          <a:xfrm>
            <a:off x="2117532" y="7089396"/>
            <a:ext cx="545576" cy="5455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969A8C4-E1EA-4B1B-A009-15EF04DB9C21}"/>
              </a:ext>
            </a:extLst>
          </p:cNvPr>
          <p:cNvSpPr/>
          <p:nvPr userDrawn="1"/>
        </p:nvSpPr>
        <p:spPr bwMode="gray">
          <a:xfrm>
            <a:off x="7411362" y="7089396"/>
            <a:ext cx="545576" cy="5455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A276466-5D19-4714-9B66-55DB9AEF6FFF}"/>
              </a:ext>
            </a:extLst>
          </p:cNvPr>
          <p:cNvSpPr/>
          <p:nvPr userDrawn="1"/>
        </p:nvSpPr>
        <p:spPr bwMode="gray">
          <a:xfrm>
            <a:off x="8470128" y="7089396"/>
            <a:ext cx="545576" cy="545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1DCFCFD9-3A44-460F-AE36-31548189E9E4}"/>
              </a:ext>
            </a:extLst>
          </p:cNvPr>
          <p:cNvSpPr>
            <a:spLocks/>
          </p:cNvSpPr>
          <p:nvPr userDrawn="1"/>
        </p:nvSpPr>
        <p:spPr bwMode="gray">
          <a:xfrm>
            <a:off x="1058766" y="7089396"/>
            <a:ext cx="545576" cy="545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DBDBAE4-C3F3-41C7-BEED-6DD12C9A542E}"/>
              </a:ext>
            </a:extLst>
          </p:cNvPr>
          <p:cNvSpPr>
            <a:spLocks/>
          </p:cNvSpPr>
          <p:nvPr userDrawn="1"/>
        </p:nvSpPr>
        <p:spPr bwMode="gray">
          <a:xfrm>
            <a:off x="0" y="7089396"/>
            <a:ext cx="545576" cy="5455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3428DDE3-D13E-46C6-A3A4-5536B174270E}"/>
              </a:ext>
            </a:extLst>
          </p:cNvPr>
          <p:cNvSpPr/>
          <p:nvPr userDrawn="1"/>
        </p:nvSpPr>
        <p:spPr bwMode="gray">
          <a:xfrm>
            <a:off x="4235064" y="7089396"/>
            <a:ext cx="545576" cy="545576"/>
          </a:xfrm>
          <a:prstGeom prst="rect">
            <a:avLst/>
          </a:prstGeom>
          <a:solidFill>
            <a:srgbClr val="1C3F52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1E1ED731-BD81-4EBE-A6EE-B8451AD232E6}"/>
              </a:ext>
            </a:extLst>
          </p:cNvPr>
          <p:cNvSpPr/>
          <p:nvPr userDrawn="1"/>
        </p:nvSpPr>
        <p:spPr bwMode="gray">
          <a:xfrm>
            <a:off x="5293830" y="7089396"/>
            <a:ext cx="545576" cy="545576"/>
          </a:xfrm>
          <a:prstGeom prst="rect">
            <a:avLst/>
          </a:prstGeom>
          <a:solidFill>
            <a:srgbClr val="D3C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05E5A375-F13F-4A0E-8F43-755BB4D0E7B8}"/>
              </a:ext>
            </a:extLst>
          </p:cNvPr>
          <p:cNvSpPr>
            <a:spLocks/>
          </p:cNvSpPr>
          <p:nvPr userDrawn="1"/>
        </p:nvSpPr>
        <p:spPr bwMode="gray">
          <a:xfrm>
            <a:off x="11646424" y="7089396"/>
            <a:ext cx="545576" cy="545576"/>
          </a:xfrm>
          <a:prstGeom prst="rect">
            <a:avLst/>
          </a:prstGeom>
          <a:solidFill>
            <a:srgbClr val="7C15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89A5387-4013-43FA-B837-DC982E70CE00}"/>
              </a:ext>
            </a:extLst>
          </p:cNvPr>
          <p:cNvSpPr>
            <a:spLocks/>
          </p:cNvSpPr>
          <p:nvPr userDrawn="1"/>
        </p:nvSpPr>
        <p:spPr bwMode="gray">
          <a:xfrm>
            <a:off x="10587660" y="7089396"/>
            <a:ext cx="545576" cy="545576"/>
          </a:xfrm>
          <a:prstGeom prst="rect">
            <a:avLst/>
          </a:prstGeom>
          <a:solidFill>
            <a:srgbClr val="BB0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C359D98B-957F-4902-B96A-81735D1A342D}"/>
              </a:ext>
            </a:extLst>
          </p:cNvPr>
          <p:cNvSpPr>
            <a:spLocks/>
          </p:cNvSpPr>
          <p:nvPr userDrawn="1"/>
        </p:nvSpPr>
        <p:spPr bwMode="gray">
          <a:xfrm>
            <a:off x="9528894" y="7089396"/>
            <a:ext cx="545576" cy="545576"/>
          </a:xfrm>
          <a:prstGeom prst="rect">
            <a:avLst/>
          </a:prstGeom>
          <a:solidFill>
            <a:srgbClr val="FDB9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00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 userDrawn="1"/>
        </p:nvSpPr>
        <p:spPr>
          <a:xfrm>
            <a:off x="-115139" y="7725646"/>
            <a:ext cx="775853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23 / 156 / 125</a:t>
            </a:r>
            <a:endParaRPr lang="de-DE" sz="1000" dirty="0"/>
          </a:p>
        </p:txBody>
      </p:sp>
      <p:sp>
        <p:nvSpPr>
          <p:cNvPr id="26" name="Textfeld 25"/>
          <p:cNvSpPr txBox="1"/>
          <p:nvPr userDrawn="1"/>
        </p:nvSpPr>
        <p:spPr>
          <a:xfrm>
            <a:off x="982099" y="7725646"/>
            <a:ext cx="634789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 / 91 / 127</a:t>
            </a:r>
            <a:endParaRPr lang="de-DE" sz="1000" dirty="0"/>
          </a:p>
        </p:txBody>
      </p:sp>
      <p:sp>
        <p:nvSpPr>
          <p:cNvPr id="27" name="Textfeld 26"/>
          <p:cNvSpPr txBox="1"/>
          <p:nvPr userDrawn="1"/>
        </p:nvSpPr>
        <p:spPr>
          <a:xfrm>
            <a:off x="1938273" y="7725646"/>
            <a:ext cx="846386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166 / 187 / 200</a:t>
            </a:r>
            <a:endParaRPr lang="de-DE" sz="1000" dirty="0"/>
          </a:p>
        </p:txBody>
      </p:sp>
      <p:sp>
        <p:nvSpPr>
          <p:cNvPr id="28" name="Textfeld 27"/>
          <p:cNvSpPr txBox="1"/>
          <p:nvPr userDrawn="1"/>
        </p:nvSpPr>
        <p:spPr>
          <a:xfrm>
            <a:off x="3106044" y="7725646"/>
            <a:ext cx="775853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245 / 130 / 32</a:t>
            </a:r>
            <a:endParaRPr lang="de-DE" sz="1000" dirty="0"/>
          </a:p>
        </p:txBody>
      </p:sp>
      <p:sp>
        <p:nvSpPr>
          <p:cNvPr id="29" name="Textfeld 28"/>
          <p:cNvSpPr txBox="1"/>
          <p:nvPr userDrawn="1"/>
        </p:nvSpPr>
        <p:spPr>
          <a:xfrm>
            <a:off x="4203282" y="7725646"/>
            <a:ext cx="634789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28 / 63 / 82</a:t>
            </a:r>
            <a:endParaRPr lang="de-DE" sz="1000" dirty="0"/>
          </a:p>
        </p:txBody>
      </p:sp>
      <p:sp>
        <p:nvSpPr>
          <p:cNvPr id="30" name="Textfeld 29"/>
          <p:cNvSpPr txBox="1"/>
          <p:nvPr userDrawn="1"/>
        </p:nvSpPr>
        <p:spPr>
          <a:xfrm>
            <a:off x="5159456" y="7725646"/>
            <a:ext cx="846386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211 / 199 / 174</a:t>
            </a:r>
            <a:endParaRPr lang="de-DE" sz="1000" dirty="0"/>
          </a:p>
        </p:txBody>
      </p:sp>
      <p:sp>
        <p:nvSpPr>
          <p:cNvPr id="31" name="Textfeld 30"/>
          <p:cNvSpPr txBox="1"/>
          <p:nvPr userDrawn="1"/>
        </p:nvSpPr>
        <p:spPr>
          <a:xfrm>
            <a:off x="6327227" y="7725646"/>
            <a:ext cx="705321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 / 133 / 152</a:t>
            </a:r>
            <a:endParaRPr lang="de-DE" sz="1000" dirty="0"/>
          </a:p>
        </p:txBody>
      </p:sp>
      <p:sp>
        <p:nvSpPr>
          <p:cNvPr id="32" name="Textfeld 31"/>
          <p:cNvSpPr txBox="1"/>
          <p:nvPr userDrawn="1"/>
        </p:nvSpPr>
        <p:spPr>
          <a:xfrm>
            <a:off x="7353933" y="7725646"/>
            <a:ext cx="775853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57 / 193 / 205</a:t>
            </a:r>
            <a:endParaRPr lang="de-DE" sz="1000" dirty="0"/>
          </a:p>
        </p:txBody>
      </p:sp>
      <p:sp>
        <p:nvSpPr>
          <p:cNvPr id="33" name="Textfeld 32"/>
          <p:cNvSpPr txBox="1"/>
          <p:nvPr userDrawn="1"/>
        </p:nvSpPr>
        <p:spPr>
          <a:xfrm>
            <a:off x="8354989" y="7725646"/>
            <a:ext cx="775853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178 / 210 / 53</a:t>
            </a:r>
            <a:endParaRPr lang="de-DE" sz="1000" dirty="0"/>
          </a:p>
        </p:txBody>
      </p:sp>
      <p:sp>
        <p:nvSpPr>
          <p:cNvPr id="35" name="Textfeld 34"/>
          <p:cNvSpPr txBox="1"/>
          <p:nvPr userDrawn="1"/>
        </p:nvSpPr>
        <p:spPr>
          <a:xfrm>
            <a:off x="9413755" y="7725646"/>
            <a:ext cx="775853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253 / 185 / 19</a:t>
            </a:r>
            <a:endParaRPr lang="de-DE" sz="1000" dirty="0"/>
          </a:p>
        </p:txBody>
      </p:sp>
      <p:sp>
        <p:nvSpPr>
          <p:cNvPr id="36" name="Textfeld 35"/>
          <p:cNvSpPr txBox="1"/>
          <p:nvPr userDrawn="1"/>
        </p:nvSpPr>
        <p:spPr>
          <a:xfrm>
            <a:off x="10543051" y="7725646"/>
            <a:ext cx="634789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187 / 0 / 86</a:t>
            </a:r>
            <a:endParaRPr lang="de-DE" sz="1000" dirty="0"/>
          </a:p>
        </p:txBody>
      </p:sp>
      <p:sp>
        <p:nvSpPr>
          <p:cNvPr id="37" name="Textfeld 36"/>
          <p:cNvSpPr txBox="1"/>
          <p:nvPr userDrawn="1"/>
        </p:nvSpPr>
        <p:spPr>
          <a:xfrm>
            <a:off x="11601817" y="7725646"/>
            <a:ext cx="705321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124 / 21 / 77</a:t>
            </a:r>
            <a:endParaRPr lang="de-DE" sz="1000" dirty="0"/>
          </a:p>
        </p:txBody>
      </p:sp>
      <p:sp>
        <p:nvSpPr>
          <p:cNvPr id="38" name="Textfeld 37"/>
          <p:cNvSpPr txBox="1"/>
          <p:nvPr userDrawn="1"/>
        </p:nvSpPr>
        <p:spPr>
          <a:xfrm>
            <a:off x="-115139" y="7976796"/>
            <a:ext cx="480901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#179c7d</a:t>
            </a:r>
            <a:endParaRPr lang="de-DE" sz="1000" dirty="0"/>
          </a:p>
        </p:txBody>
      </p:sp>
      <p:sp>
        <p:nvSpPr>
          <p:cNvPr id="39" name="Textfeld 38"/>
          <p:cNvSpPr txBox="1"/>
          <p:nvPr userDrawn="1"/>
        </p:nvSpPr>
        <p:spPr>
          <a:xfrm>
            <a:off x="982099" y="7976796"/>
            <a:ext cx="466474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#005b7f</a:t>
            </a:r>
            <a:endParaRPr lang="de-DE" sz="1000" dirty="0"/>
          </a:p>
        </p:txBody>
      </p:sp>
      <p:sp>
        <p:nvSpPr>
          <p:cNvPr id="40" name="Textfeld 39"/>
          <p:cNvSpPr txBox="1"/>
          <p:nvPr userDrawn="1"/>
        </p:nvSpPr>
        <p:spPr>
          <a:xfrm>
            <a:off x="1938273" y="7976796"/>
            <a:ext cx="474489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#a6bbc8</a:t>
            </a:r>
            <a:endParaRPr lang="de-DE" sz="1000" dirty="0"/>
          </a:p>
        </p:txBody>
      </p:sp>
      <p:sp>
        <p:nvSpPr>
          <p:cNvPr id="41" name="Textfeld 40"/>
          <p:cNvSpPr txBox="1"/>
          <p:nvPr userDrawn="1"/>
        </p:nvSpPr>
        <p:spPr>
          <a:xfrm>
            <a:off x="3106044" y="7976796"/>
            <a:ext cx="466474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#f58220</a:t>
            </a:r>
            <a:endParaRPr lang="de-DE" sz="1000" dirty="0"/>
          </a:p>
        </p:txBody>
      </p:sp>
      <p:sp>
        <p:nvSpPr>
          <p:cNvPr id="43" name="Textfeld 42"/>
          <p:cNvSpPr txBox="1"/>
          <p:nvPr userDrawn="1"/>
        </p:nvSpPr>
        <p:spPr>
          <a:xfrm>
            <a:off x="4203282" y="7976796"/>
            <a:ext cx="453650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#1c3f52</a:t>
            </a:r>
            <a:endParaRPr lang="de-DE" sz="1000" dirty="0"/>
          </a:p>
        </p:txBody>
      </p:sp>
      <p:sp>
        <p:nvSpPr>
          <p:cNvPr id="45" name="Textfeld 44"/>
          <p:cNvSpPr txBox="1"/>
          <p:nvPr userDrawn="1"/>
        </p:nvSpPr>
        <p:spPr>
          <a:xfrm>
            <a:off x="5140659" y="7976796"/>
            <a:ext cx="468077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#d3c7ae</a:t>
            </a:r>
            <a:endParaRPr lang="de-DE" sz="1000" dirty="0"/>
          </a:p>
        </p:txBody>
      </p:sp>
      <p:sp>
        <p:nvSpPr>
          <p:cNvPr id="46" name="Textfeld 45"/>
          <p:cNvSpPr txBox="1"/>
          <p:nvPr userDrawn="1"/>
        </p:nvSpPr>
        <p:spPr>
          <a:xfrm>
            <a:off x="6295166" y="7976796"/>
            <a:ext cx="493725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#008598</a:t>
            </a:r>
            <a:endParaRPr lang="de-DE" sz="1000" dirty="0"/>
          </a:p>
        </p:txBody>
      </p:sp>
      <p:sp>
        <p:nvSpPr>
          <p:cNvPr id="47" name="Textfeld 46"/>
          <p:cNvSpPr txBox="1"/>
          <p:nvPr userDrawn="1"/>
        </p:nvSpPr>
        <p:spPr>
          <a:xfrm>
            <a:off x="7353932" y="7976796"/>
            <a:ext cx="468077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#39c1cd</a:t>
            </a:r>
            <a:endParaRPr lang="de-DE" sz="1000" dirty="0"/>
          </a:p>
        </p:txBody>
      </p:sp>
      <p:sp>
        <p:nvSpPr>
          <p:cNvPr id="48" name="Textfeld 47"/>
          <p:cNvSpPr txBox="1"/>
          <p:nvPr userDrawn="1"/>
        </p:nvSpPr>
        <p:spPr>
          <a:xfrm>
            <a:off x="8354989" y="7976796"/>
            <a:ext cx="493725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#b2d235</a:t>
            </a:r>
            <a:endParaRPr lang="de-DE" sz="1000" dirty="0"/>
          </a:p>
        </p:txBody>
      </p:sp>
      <p:sp>
        <p:nvSpPr>
          <p:cNvPr id="49" name="Textfeld 48"/>
          <p:cNvSpPr txBox="1"/>
          <p:nvPr userDrawn="1"/>
        </p:nvSpPr>
        <p:spPr>
          <a:xfrm>
            <a:off x="9413755" y="7976796"/>
            <a:ext cx="466474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#fdb913</a:t>
            </a:r>
            <a:endParaRPr lang="de-DE" sz="1000" dirty="0"/>
          </a:p>
        </p:txBody>
      </p:sp>
      <p:sp>
        <p:nvSpPr>
          <p:cNvPr id="50" name="Textfeld 49"/>
          <p:cNvSpPr txBox="1"/>
          <p:nvPr userDrawn="1"/>
        </p:nvSpPr>
        <p:spPr>
          <a:xfrm>
            <a:off x="10543051" y="7976796"/>
            <a:ext cx="493725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#bb0056</a:t>
            </a:r>
            <a:endParaRPr lang="de-DE" sz="1000" dirty="0"/>
          </a:p>
        </p:txBody>
      </p:sp>
      <p:sp>
        <p:nvSpPr>
          <p:cNvPr id="51" name="Textfeld 50"/>
          <p:cNvSpPr txBox="1"/>
          <p:nvPr userDrawn="1"/>
        </p:nvSpPr>
        <p:spPr>
          <a:xfrm>
            <a:off x="11598374" y="7976796"/>
            <a:ext cx="480901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#7c154d</a:t>
            </a:r>
            <a:endParaRPr lang="de-DE" sz="1000" dirty="0"/>
          </a:p>
        </p:txBody>
      </p:sp>
      <p:sp>
        <p:nvSpPr>
          <p:cNvPr id="52" name="Textfeld 51"/>
          <p:cNvSpPr txBox="1"/>
          <p:nvPr userDrawn="1"/>
        </p:nvSpPr>
        <p:spPr>
          <a:xfrm>
            <a:off x="-598035" y="7725646"/>
            <a:ext cx="272510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RGB:</a:t>
            </a:r>
            <a:endParaRPr lang="de-DE" sz="1000" b="1" dirty="0"/>
          </a:p>
        </p:txBody>
      </p:sp>
      <p:sp>
        <p:nvSpPr>
          <p:cNvPr id="53" name="Textfeld 52"/>
          <p:cNvSpPr txBox="1"/>
          <p:nvPr userDrawn="1"/>
        </p:nvSpPr>
        <p:spPr>
          <a:xfrm>
            <a:off x="-604839" y="7976796"/>
            <a:ext cx="256480" cy="2250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indent="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None/>
            </a:pPr>
            <a:r>
              <a:rPr lang="de-DE" sz="10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XEX:</a:t>
            </a:r>
            <a:endParaRPr lang="de-DE" sz="1000" b="1" dirty="0"/>
          </a:p>
        </p:txBody>
      </p:sp>
    </p:spTree>
    <p:extLst>
      <p:ext uri="{BB962C8B-B14F-4D97-AF65-F5344CB8AC3E}">
        <p14:creationId xmlns:p14="http://schemas.microsoft.com/office/powerpoint/2010/main" val="35762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  <p:sldLayoutId id="2147483663" r:id="rId13"/>
    <p:sldLayoutId id="2147483668" r:id="rId14"/>
    <p:sldLayoutId id="2147483665" r:id="rId15"/>
    <p:sldLayoutId id="2147483671" r:id="rId16"/>
    <p:sldLayoutId id="2147483664" r:id="rId17"/>
    <p:sldLayoutId id="2147483667" r:id="rId18"/>
    <p:sldLayoutId id="2147483659" r:id="rId19"/>
    <p:sldLayoutId id="2147483678" r:id="rId20"/>
    <p:sldLayoutId id="2147483666" r:id="rId21"/>
    <p:sldLayoutId id="2147483669" r:id="rId22"/>
    <p:sldLayoutId id="2147483670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hdr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400" b="0" kern="1200">
          <a:solidFill>
            <a:schemeClr val="accent2"/>
          </a:solidFill>
          <a:latin typeface="Frutiger LT Com 65 Bold" panose="020B080303050402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900"/>
        </a:spcAft>
        <a:buFont typeface="Arial" panose="020B0604020202020204" pitchFamily="34" charset="0"/>
        <a:buNone/>
        <a:defRPr sz="1600" b="0" kern="1200">
          <a:solidFill>
            <a:schemeClr val="accent1"/>
          </a:solidFill>
          <a:latin typeface="+mj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9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10000"/>
        </a:lnSpc>
        <a:spcBef>
          <a:spcPts val="0"/>
        </a:spcBef>
        <a:buFont typeface="Arial" panose="020B0604020202020204" pitchFamily="34" charset="0"/>
        <a:buNone/>
        <a:defRPr sz="1400" b="0" kern="1200">
          <a:solidFill>
            <a:schemeClr val="tx1"/>
          </a:solidFill>
          <a:latin typeface="+mj-lt"/>
          <a:ea typeface="+mn-ea"/>
          <a:cs typeface="+mn-cs"/>
        </a:defRPr>
      </a:lvl3pPr>
      <a:lvl4pPr marL="180000" indent="-180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10000"/>
        </a:lnSpc>
        <a:spcBef>
          <a:spcPts val="0"/>
        </a:spcBef>
        <a:buClr>
          <a:schemeClr val="bg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110000"/>
        </a:lnSpc>
        <a:spcBef>
          <a:spcPts val="0"/>
        </a:spcBef>
        <a:buClr>
          <a:schemeClr val="bg2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6000" indent="-216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00" indent="-216000" algn="l" defTabSz="914400" rtl="0" eaLnBrk="1" latinLnBrk="0" hangingPunct="1">
        <a:lnSpc>
          <a:spcPct val="110000"/>
        </a:lnSpc>
        <a:spcBef>
          <a:spcPts val="0"/>
        </a:spcBef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648000" indent="-216000" algn="l" defTabSz="914400" rtl="0" eaLnBrk="1" latinLnBrk="0" hangingPunct="1">
        <a:lnSpc>
          <a:spcPct val="110000"/>
        </a:lnSpc>
        <a:spcBef>
          <a:spcPts val="0"/>
        </a:spcBef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 userDrawn="1">
          <p15:clr>
            <a:srgbClr val="F26B43"/>
          </p15:clr>
        </p15:guide>
        <p15:guide id="2" pos="7378" userDrawn="1">
          <p15:clr>
            <a:srgbClr val="F26B43"/>
          </p15:clr>
        </p15:guide>
        <p15:guide id="3" orient="horz" pos="300" userDrawn="1">
          <p15:clr>
            <a:srgbClr val="F26B43"/>
          </p15:clr>
        </p15:guide>
        <p15:guide id="4" orient="horz" pos="4133" userDrawn="1">
          <p15:clr>
            <a:srgbClr val="F26B43"/>
          </p15:clr>
        </p15:guide>
        <p15:guide id="5" orient="horz" pos="3770" userDrawn="1">
          <p15:clr>
            <a:srgbClr val="F26B43"/>
          </p15:clr>
        </p15:guide>
        <p15:guide id="8" orient="horz" pos="107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CDC082-012F-4E61-858B-C0FB30EFD6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 bwMode="gray">
          <a:xfrm>
            <a:off x="479425" y="3369122"/>
            <a:ext cx="11233150" cy="2615753"/>
          </a:xfrm>
        </p:spPr>
        <p:txBody>
          <a:bodyPr lIns="0"/>
          <a:lstStyle/>
          <a:p>
            <a:pPr lvl="0">
              <a:lnSpc>
                <a:spcPct val="110000"/>
              </a:lnSpc>
            </a:pPr>
            <a:r>
              <a:rPr lang="de-DE" sz="2400" dirty="0">
                <a:solidFill>
                  <a:prstClr val="white"/>
                </a:solidFill>
                <a:latin typeface="Frutiger LT Com 65 Bold"/>
              </a:rPr>
              <a:t>White Paper on Hydrogen in </a:t>
            </a:r>
            <a:r>
              <a:rPr lang="de-DE" sz="2400" dirty="0" err="1">
                <a:solidFill>
                  <a:prstClr val="white"/>
                </a:solidFill>
                <a:latin typeface="Frutiger LT Com 65 Bold"/>
              </a:rPr>
              <a:t>Kenya</a:t>
            </a:r>
            <a:endParaRPr lang="de-DE" sz="2400" dirty="0">
              <a:solidFill>
                <a:prstClr val="white"/>
              </a:solidFill>
              <a:latin typeface="Frutiger LT Com 65 Bold"/>
            </a:endParaRPr>
          </a:p>
          <a:p>
            <a:pPr lvl="1">
              <a:lnSpc>
                <a:spcPts val="4800"/>
              </a:lnSpc>
              <a:spcAft>
                <a:spcPts val="960"/>
              </a:spcAft>
            </a:pPr>
            <a:r>
              <a:rPr lang="de-DE" sz="6240" b="1" dirty="0">
                <a:solidFill>
                  <a:prstClr val="white"/>
                </a:solidFill>
              </a:rPr>
              <a:t>—</a:t>
            </a:r>
          </a:p>
          <a:p>
            <a:pPr lvl="2">
              <a:lnSpc>
                <a:spcPct val="100000"/>
              </a:lnSpc>
            </a:pPr>
            <a:r>
              <a:rPr lang="de-DE" sz="4800" dirty="0" err="1">
                <a:solidFill>
                  <a:prstClr val="white"/>
                </a:solidFill>
                <a:latin typeface="Frutiger LT Com 45 Light"/>
              </a:rPr>
              <a:t>Calculation</a:t>
            </a:r>
            <a:r>
              <a:rPr lang="de-DE" sz="4800" dirty="0">
                <a:solidFill>
                  <a:prstClr val="white"/>
                </a:solidFill>
                <a:latin typeface="Frutiger LT Com 45 Light"/>
              </a:rPr>
              <a:t> </a:t>
            </a:r>
            <a:r>
              <a:rPr lang="de-DE" sz="4800" dirty="0" err="1">
                <a:solidFill>
                  <a:prstClr val="white"/>
                </a:solidFill>
                <a:latin typeface="Frutiger LT Com 45 Light"/>
              </a:rPr>
              <a:t>results</a:t>
            </a:r>
            <a:endParaRPr lang="de-DE" sz="4800" dirty="0">
              <a:solidFill>
                <a:prstClr val="white"/>
              </a:solidFill>
              <a:latin typeface="Frutiger LT Com 45 Light"/>
            </a:endParaRPr>
          </a:p>
        </p:txBody>
      </p:sp>
      <p:pic>
        <p:nvPicPr>
          <p:cNvPr id="4" name="iee_rgb_modul">
            <a:extLst>
              <a:ext uri="{FF2B5EF4-FFF2-40B4-BE49-F238E27FC236}">
                <a16:creationId xmlns:a16="http://schemas.microsoft.com/office/drawing/2014/main" id="{D250AF56-F2AA-4E34-8A6A-A97FFFA6C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2575" y="476250"/>
            <a:ext cx="2520000" cy="917000"/>
          </a:xfrm>
          <a:prstGeom prst="rect">
            <a:avLst/>
          </a:prstGeom>
        </p:spPr>
      </p:pic>
      <p:sp>
        <p:nvSpPr>
          <p:cNvPr id="2" name="Datumsplatzhalt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BFEA720-F806-488E-9996-42D27D0CC79E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noProof="0"/>
              <a:t>Seite</a:t>
            </a:r>
            <a:r>
              <a:rPr lang="en-US"/>
              <a:t> </a:t>
            </a:r>
            <a:fld id="{401BA3E4-5E55-4F99-AF09-CC6D6B2539E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169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97933-F45C-7208-A95B-71E548B0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8EE8B3-781C-D97A-E57A-CD3B8710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2EAD22-7976-97CD-22E7-48D0F53A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2482FD-30DB-CD20-A0E2-2DA763D1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BA755-4938-94ED-B4C5-1EE82B870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Renewable installation</a:t>
            </a:r>
          </a:p>
        </p:txBody>
      </p:sp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3BEBC1B3-D5F9-3A24-AAE3-13BAEFC68B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65004"/>
              </p:ext>
            </p:extLst>
          </p:nvPr>
        </p:nvGraphicFramePr>
        <p:xfrm>
          <a:off x="482670" y="3482112"/>
          <a:ext cx="4000986" cy="18491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867236">
                  <a:extLst>
                    <a:ext uri="{9D8B030D-6E8A-4147-A177-3AD203B41FA5}">
                      <a16:colId xmlns:a16="http://schemas.microsoft.com/office/drawing/2014/main" val="2843366044"/>
                    </a:ext>
                  </a:extLst>
                </a:gridCol>
                <a:gridCol w="1090041">
                  <a:extLst>
                    <a:ext uri="{9D8B030D-6E8A-4147-A177-3AD203B41FA5}">
                      <a16:colId xmlns:a16="http://schemas.microsoft.com/office/drawing/2014/main" val="1347859771"/>
                    </a:ext>
                  </a:extLst>
                </a:gridCol>
                <a:gridCol w="1043709">
                  <a:extLst>
                    <a:ext uri="{9D8B030D-6E8A-4147-A177-3AD203B41FA5}">
                      <a16:colId xmlns:a16="http://schemas.microsoft.com/office/drawing/2014/main" val="1787666609"/>
                    </a:ext>
                  </a:extLst>
                </a:gridCol>
              </a:tblGrid>
              <a:tr h="24999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Wind CF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>
                          <a:solidFill>
                            <a:schemeClr val="accent2"/>
                          </a:solidFill>
                        </a:rPr>
                        <a:t>PV CF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1143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800" b="1" kern="1200" dirty="0">
                          <a:solidFill>
                            <a:schemeClr val="accent2"/>
                          </a:solidFill>
                          <a:latin typeface="+mn-lt"/>
                          <a:ea typeface="+mn-ea"/>
                          <a:cs typeface="+mn-cs"/>
                        </a:rPr>
                        <a:t>Kisumu</a:t>
                      </a:r>
                      <a:endParaRPr lang="en-US" sz="1800" b="1" kern="1200" dirty="0">
                        <a:solidFill>
                          <a:schemeClr val="accent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>
                          <a:solidFill>
                            <a:schemeClr val="accent2"/>
                          </a:solidFill>
                        </a:rPr>
                        <a:t>12.04%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>
                          <a:solidFill>
                            <a:schemeClr val="accent2"/>
                          </a:solidFill>
                        </a:rPr>
                        <a:t>19.77%</a:t>
                      </a:r>
                      <a:endParaRPr lang="en-US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4191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800" b="1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Mombasa</a:t>
                      </a:r>
                      <a:endParaRPr lang="en-US" sz="1800" b="1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40.40%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>
                          <a:solidFill>
                            <a:schemeClr val="accent1"/>
                          </a:solidFill>
                        </a:rPr>
                        <a:t>17.16%</a:t>
                      </a: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36403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Turkana</a:t>
                      </a:r>
                      <a:r>
                        <a:rPr lang="de-DE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central</a:t>
                      </a:r>
                      <a:endParaRPr lang="en-US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41.70%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21.10%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4768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Turkana</a:t>
                      </a:r>
                      <a:r>
                        <a:rPr lang="de-DE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8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south</a:t>
                      </a:r>
                      <a:endParaRPr lang="en-US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60.27%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/>
                        <a:t>20.23%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927016"/>
                  </a:ext>
                </a:extLst>
              </a:tr>
            </a:tbl>
          </a:graphicData>
        </a:graphic>
      </p:graphicFrame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B7ED5E0A-4F2D-F6AF-1130-8FF70CB253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7994894"/>
              </p:ext>
            </p:extLst>
          </p:nvPr>
        </p:nvGraphicFramePr>
        <p:xfrm>
          <a:off x="5052291" y="1700214"/>
          <a:ext cx="6657039" cy="42846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56941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97933-F45C-7208-A95B-71E548B0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Outlook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8EE8B3-781C-D97A-E57A-CD3B8710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2EAD22-7976-97CD-22E7-48D0F53A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2482FD-30DB-CD20-A0E2-2DA763D1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BA755-4938-94ED-B4C5-1EE82B870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Next </a:t>
            </a:r>
            <a:r>
              <a:rPr lang="de-DE" dirty="0" err="1">
                <a:sym typeface="Wingdings" panose="05000000000000000000" pitchFamily="2" charset="2"/>
              </a:rPr>
              <a:t>steps</a:t>
            </a:r>
            <a:endParaRPr lang="en-US" dirty="0"/>
          </a:p>
        </p:txBody>
      </p:sp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6EF4529B-18E5-6577-391C-74EFD0DB21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8199" y="1703388"/>
            <a:ext cx="11233150" cy="245054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Reference </a:t>
            </a:r>
            <a:r>
              <a:rPr lang="de-DE" dirty="0" err="1"/>
              <a:t>year</a:t>
            </a:r>
            <a:endParaRPr lang="de-DE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dirty="0"/>
              <a:t>Check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</a:t>
            </a:r>
            <a:r>
              <a:rPr lang="de-DE" dirty="0" err="1"/>
              <a:t>year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considered</a:t>
            </a:r>
            <a:r>
              <a:rPr lang="de-DE" dirty="0"/>
              <a:t> </a:t>
            </a:r>
            <a:r>
              <a:rPr lang="de-DE" dirty="0" err="1"/>
              <a:t>representative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respective</a:t>
            </a:r>
            <a:r>
              <a:rPr lang="de-DE" dirty="0"/>
              <a:t> RE </a:t>
            </a:r>
            <a:r>
              <a:rPr lang="de-DE" dirty="0" err="1"/>
              <a:t>sites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„Transport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electrons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transport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molecules</a:t>
            </a:r>
            <a:r>
              <a:rPr lang="de-DE" dirty="0"/>
              <a:t>“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de-DE" dirty="0"/>
              <a:t>Challenge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set-up</a:t>
            </a:r>
            <a:r>
              <a:rPr lang="de-DE" dirty="0"/>
              <a:t> fot </a:t>
            </a:r>
            <a:r>
              <a:rPr lang="de-DE" dirty="0" err="1"/>
              <a:t>the</a:t>
            </a:r>
            <a:r>
              <a:rPr lang="de-DE" dirty="0"/>
              <a:t> 100 MW </a:t>
            </a:r>
            <a:r>
              <a:rPr lang="de-DE" dirty="0" err="1"/>
              <a:t>scenario</a:t>
            </a:r>
            <a:r>
              <a:rPr lang="de-DE" dirty="0"/>
              <a:t> in </a:t>
            </a:r>
            <a:r>
              <a:rPr lang="de-DE" dirty="0" err="1"/>
              <a:t>Turkana</a:t>
            </a:r>
            <a:r>
              <a:rPr lang="de-DE" dirty="0"/>
              <a:t> South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comparing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transport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electricity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transport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final </a:t>
            </a:r>
            <a:r>
              <a:rPr lang="de-DE" dirty="0" err="1"/>
              <a:t>product</a:t>
            </a:r>
            <a:endParaRPr lang="de-DE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de-DE" dirty="0"/>
              <a:t>Option 1: PtX </a:t>
            </a:r>
            <a:r>
              <a:rPr lang="de-DE" dirty="0" err="1"/>
              <a:t>production</a:t>
            </a:r>
            <a:r>
              <a:rPr lang="de-DE" dirty="0"/>
              <a:t> in Nairobi, </a:t>
            </a:r>
            <a:r>
              <a:rPr lang="de-DE" dirty="0" err="1"/>
              <a:t>electricity</a:t>
            </a:r>
            <a:r>
              <a:rPr lang="de-DE" dirty="0"/>
              <a:t> </a:t>
            </a:r>
            <a:r>
              <a:rPr lang="de-DE" dirty="0" err="1"/>
              <a:t>transmission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RE </a:t>
            </a:r>
            <a:r>
              <a:rPr lang="de-DE" dirty="0" err="1"/>
              <a:t>site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PtX </a:t>
            </a:r>
            <a:r>
              <a:rPr lang="de-DE" dirty="0" err="1"/>
              <a:t>production</a:t>
            </a:r>
            <a:r>
              <a:rPr lang="de-DE" dirty="0"/>
              <a:t> </a:t>
            </a:r>
            <a:r>
              <a:rPr lang="de-DE" dirty="0" err="1"/>
              <a:t>site</a:t>
            </a:r>
            <a:r>
              <a:rPr lang="de-DE" dirty="0"/>
              <a:t> (~ 440 km)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de-DE" dirty="0"/>
              <a:t>Option 2; PtX </a:t>
            </a:r>
            <a:r>
              <a:rPr lang="de-DE" dirty="0" err="1"/>
              <a:t>production</a:t>
            </a:r>
            <a:r>
              <a:rPr lang="de-DE" dirty="0"/>
              <a:t> </a:t>
            </a:r>
            <a:r>
              <a:rPr lang="de-DE" dirty="0" err="1"/>
              <a:t>near</a:t>
            </a:r>
            <a:r>
              <a:rPr lang="de-DE" dirty="0"/>
              <a:t> RE </a:t>
            </a:r>
            <a:r>
              <a:rPr lang="de-DE" dirty="0" err="1"/>
              <a:t>site</a:t>
            </a:r>
            <a:r>
              <a:rPr lang="de-DE" dirty="0"/>
              <a:t>, </a:t>
            </a:r>
            <a:r>
              <a:rPr lang="de-DE" dirty="0" err="1"/>
              <a:t>transport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ammonia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Nairobi </a:t>
            </a:r>
          </a:p>
        </p:txBody>
      </p:sp>
    </p:spTree>
    <p:extLst>
      <p:ext uri="{BB962C8B-B14F-4D97-AF65-F5344CB8AC3E}">
        <p14:creationId xmlns:p14="http://schemas.microsoft.com/office/powerpoint/2010/main" val="325719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97933-F45C-7208-A95B-71E548B0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Assumptions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8EE8B3-781C-D97A-E57A-CD3B8710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2EAD22-7976-97CD-22E7-48D0F53A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2482FD-30DB-CD20-A0E2-2DA763D1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BA755-4938-94ED-B4C5-1EE82B870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Renewable</a:t>
            </a:r>
            <a:r>
              <a:rPr lang="de-DE" dirty="0"/>
              <a:t> </a:t>
            </a:r>
            <a:r>
              <a:rPr lang="de-DE" dirty="0" err="1"/>
              <a:t>electricity</a:t>
            </a:r>
            <a:r>
              <a:rPr lang="de-DE" dirty="0"/>
              <a:t> </a:t>
            </a:r>
            <a:r>
              <a:rPr lang="de-DE" dirty="0" err="1"/>
              <a:t>generation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highlight>
                  <a:srgbClr val="FFFF00"/>
                </a:highlight>
                <a:sym typeface="Wingdings" panose="05000000000000000000" pitchFamily="2" charset="2"/>
              </a:rPr>
              <a:t>reference</a:t>
            </a:r>
            <a:r>
              <a:rPr lang="de-DE" dirty="0">
                <a:highlight>
                  <a:srgbClr val="FFFF00"/>
                </a:highlight>
                <a:sym typeface="Wingdings" panose="05000000000000000000" pitchFamily="2" charset="2"/>
              </a:rPr>
              <a:t> </a:t>
            </a:r>
            <a:r>
              <a:rPr lang="de-DE" dirty="0" err="1">
                <a:highlight>
                  <a:srgbClr val="FFFF00"/>
                </a:highlight>
                <a:sym typeface="Wingdings" panose="05000000000000000000" pitchFamily="2" charset="2"/>
              </a:rPr>
              <a:t>year</a:t>
            </a:r>
            <a:r>
              <a:rPr lang="de-DE" dirty="0">
                <a:highlight>
                  <a:srgbClr val="FFFF00"/>
                </a:highlight>
                <a:sym typeface="Wingdings" panose="05000000000000000000" pitchFamily="2" charset="2"/>
              </a:rPr>
              <a:t> </a:t>
            </a:r>
            <a:r>
              <a:rPr lang="de-DE" dirty="0" err="1">
                <a:highlight>
                  <a:srgbClr val="FFFF00"/>
                </a:highlight>
                <a:sym typeface="Wingdings" panose="05000000000000000000" pitchFamily="2" charset="2"/>
              </a:rPr>
              <a:t>to</a:t>
            </a:r>
            <a:r>
              <a:rPr lang="de-DE" dirty="0">
                <a:highlight>
                  <a:srgbClr val="FFFF00"/>
                </a:highlight>
                <a:sym typeface="Wingdings" panose="05000000000000000000" pitchFamily="2" charset="2"/>
              </a:rPr>
              <a:t> </a:t>
            </a:r>
            <a:r>
              <a:rPr lang="de-DE" dirty="0" err="1">
                <a:highlight>
                  <a:srgbClr val="FFFF00"/>
                </a:highlight>
                <a:sym typeface="Wingdings" panose="05000000000000000000" pitchFamily="2" charset="2"/>
              </a:rPr>
              <a:t>be</a:t>
            </a:r>
            <a:r>
              <a:rPr lang="de-DE" dirty="0">
                <a:highlight>
                  <a:srgbClr val="FFFF00"/>
                </a:highlight>
                <a:sym typeface="Wingdings" panose="05000000000000000000" pitchFamily="2" charset="2"/>
              </a:rPr>
              <a:t> </a:t>
            </a:r>
            <a:r>
              <a:rPr lang="de-DE" dirty="0" err="1">
                <a:highlight>
                  <a:srgbClr val="FFFF00"/>
                </a:highlight>
                <a:sym typeface="Wingdings" panose="05000000000000000000" pitchFamily="2" charset="2"/>
              </a:rPr>
              <a:t>checked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B650DE2B-9AF7-C03E-0141-937218F96F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9425" y="1700213"/>
            <a:ext cx="2777749" cy="975011"/>
          </a:xfrm>
        </p:spPr>
        <p:txBody>
          <a:bodyPr/>
          <a:lstStyle/>
          <a:p>
            <a:r>
              <a:rPr lang="de-DE" dirty="0" err="1"/>
              <a:t>Turkana</a:t>
            </a:r>
            <a:r>
              <a:rPr lang="de-DE" dirty="0"/>
              <a:t> </a:t>
            </a:r>
            <a:r>
              <a:rPr lang="de-DE" dirty="0" err="1"/>
              <a:t>central</a:t>
            </a:r>
            <a:r>
              <a:rPr lang="de-DE" dirty="0"/>
              <a:t> (Hybrid)</a:t>
            </a:r>
          </a:p>
          <a:p>
            <a:pPr lvl="1"/>
            <a:r>
              <a:rPr lang="de-DE" dirty="0"/>
              <a:t>Wind:	41.70 % </a:t>
            </a:r>
            <a:r>
              <a:rPr lang="de-DE" dirty="0" err="1"/>
              <a:t>capacity</a:t>
            </a:r>
            <a:r>
              <a:rPr lang="de-DE" dirty="0"/>
              <a:t> </a:t>
            </a:r>
            <a:r>
              <a:rPr lang="de-DE" dirty="0" err="1"/>
              <a:t>factor</a:t>
            </a:r>
            <a:br>
              <a:rPr lang="en-US" dirty="0"/>
            </a:br>
            <a:r>
              <a:rPr lang="en-US" dirty="0"/>
              <a:t>PV:	21.10 % capacity factor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89C59DF-7302-2C1B-9132-D0068132A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9817" y="1440816"/>
            <a:ext cx="3991532" cy="4544059"/>
          </a:xfrm>
          <a:prstGeom prst="rect">
            <a:avLst/>
          </a:prstGeom>
        </p:spPr>
      </p:pic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70977265-4F5E-0BDF-9F9F-128564FD26C2}"/>
              </a:ext>
            </a:extLst>
          </p:cNvPr>
          <p:cNvSpPr txBox="1">
            <a:spLocks/>
          </p:cNvSpPr>
          <p:nvPr/>
        </p:nvSpPr>
        <p:spPr bwMode="gray">
          <a:xfrm>
            <a:off x="479425" y="2751095"/>
            <a:ext cx="2777749" cy="97501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900"/>
              </a:spcAft>
              <a:buFont typeface="Arial" panose="020B0604020202020204" pitchFamily="34" charset="0"/>
              <a:buNone/>
              <a:defRPr sz="1600" b="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9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48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Turkana</a:t>
            </a:r>
            <a:r>
              <a:rPr lang="de-DE" dirty="0"/>
              <a:t> </a:t>
            </a:r>
            <a:r>
              <a:rPr lang="de-DE" dirty="0" err="1"/>
              <a:t>south</a:t>
            </a:r>
            <a:r>
              <a:rPr lang="de-DE" dirty="0"/>
              <a:t> (Hybrid)</a:t>
            </a:r>
          </a:p>
          <a:p>
            <a:pPr lvl="1"/>
            <a:r>
              <a:rPr lang="de-DE" dirty="0"/>
              <a:t>Wind:	60.27 % </a:t>
            </a:r>
            <a:r>
              <a:rPr lang="de-DE" dirty="0" err="1"/>
              <a:t>capacity</a:t>
            </a:r>
            <a:r>
              <a:rPr lang="de-DE" dirty="0"/>
              <a:t> </a:t>
            </a:r>
            <a:r>
              <a:rPr lang="de-DE" dirty="0" err="1"/>
              <a:t>factor</a:t>
            </a:r>
            <a:br>
              <a:rPr lang="en-US" dirty="0"/>
            </a:br>
            <a:r>
              <a:rPr lang="en-US" dirty="0"/>
              <a:t>PV:	20.23 % capacity factor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9CA3B2BF-869F-634B-5F39-61B4D31BFF23}"/>
              </a:ext>
            </a:extLst>
          </p:cNvPr>
          <p:cNvSpPr txBox="1">
            <a:spLocks/>
          </p:cNvSpPr>
          <p:nvPr/>
        </p:nvSpPr>
        <p:spPr bwMode="gray">
          <a:xfrm>
            <a:off x="479425" y="3799815"/>
            <a:ext cx="2777749" cy="97501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900"/>
              </a:spcAft>
              <a:buFont typeface="Arial" panose="020B0604020202020204" pitchFamily="34" charset="0"/>
              <a:buNone/>
              <a:defRPr sz="1600" b="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9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48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Kisumu (PV)</a:t>
            </a:r>
          </a:p>
          <a:p>
            <a:pPr lvl="1"/>
            <a:r>
              <a:rPr lang="de-DE" dirty="0"/>
              <a:t>Wind:	12.04 % </a:t>
            </a:r>
            <a:r>
              <a:rPr lang="de-DE" dirty="0" err="1"/>
              <a:t>capacity</a:t>
            </a:r>
            <a:r>
              <a:rPr lang="de-DE" dirty="0"/>
              <a:t> </a:t>
            </a:r>
            <a:r>
              <a:rPr lang="de-DE" dirty="0" err="1"/>
              <a:t>factor</a:t>
            </a:r>
            <a:br>
              <a:rPr lang="en-US" dirty="0"/>
            </a:br>
            <a:r>
              <a:rPr lang="en-US" dirty="0"/>
              <a:t>PV:	19.77 % capacity factor</a:t>
            </a:r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9C04DDDD-89DA-EA59-2B6F-3FCBECC0FC6F}"/>
              </a:ext>
            </a:extLst>
          </p:cNvPr>
          <p:cNvSpPr txBox="1">
            <a:spLocks/>
          </p:cNvSpPr>
          <p:nvPr/>
        </p:nvSpPr>
        <p:spPr bwMode="gray">
          <a:xfrm>
            <a:off x="479425" y="4848535"/>
            <a:ext cx="2777749" cy="97501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900"/>
              </a:spcAft>
              <a:buFont typeface="Arial" panose="020B0604020202020204" pitchFamily="34" charset="0"/>
              <a:buNone/>
              <a:defRPr sz="1600" b="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900"/>
              </a:spcAft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6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48000" indent="-216000" algn="l" defTabSz="914400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bg2"/>
              </a:buClr>
              <a:buFont typeface="+mj-lt"/>
              <a:buAutoNum type="arabicPeriod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Mombasa (Wind)</a:t>
            </a:r>
          </a:p>
          <a:p>
            <a:pPr lvl="1"/>
            <a:r>
              <a:rPr lang="de-DE" dirty="0"/>
              <a:t>Wind:	40.40 % </a:t>
            </a:r>
            <a:r>
              <a:rPr lang="de-DE" dirty="0" err="1"/>
              <a:t>capacity</a:t>
            </a:r>
            <a:r>
              <a:rPr lang="de-DE" dirty="0"/>
              <a:t> </a:t>
            </a:r>
            <a:r>
              <a:rPr lang="de-DE" dirty="0" err="1"/>
              <a:t>factor</a:t>
            </a:r>
            <a:br>
              <a:rPr lang="en-US" dirty="0"/>
            </a:br>
            <a:r>
              <a:rPr lang="en-US" dirty="0"/>
              <a:t>PV:	17.61 % capacity factor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FEE703A0-0139-2E4A-3F77-31AC339CA0C6}"/>
              </a:ext>
            </a:extLst>
          </p:cNvPr>
          <p:cNvCxnSpPr>
            <a:cxnSpLocks/>
          </p:cNvCxnSpPr>
          <p:nvPr/>
        </p:nvCxnSpPr>
        <p:spPr>
          <a:xfrm flipH="1" flipV="1">
            <a:off x="2886915" y="1827041"/>
            <a:ext cx="5573421" cy="9576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C8B84B59-D7E9-DC9E-E9D5-0411B5BE5935}"/>
              </a:ext>
            </a:extLst>
          </p:cNvPr>
          <p:cNvCxnSpPr>
            <a:cxnSpLocks/>
          </p:cNvCxnSpPr>
          <p:nvPr/>
        </p:nvCxnSpPr>
        <p:spPr>
          <a:xfrm flipH="1">
            <a:off x="2785929" y="2677386"/>
            <a:ext cx="6148899" cy="18392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65FBBDD3-5237-8A5A-5D75-39670C9BA68D}"/>
              </a:ext>
            </a:extLst>
          </p:cNvPr>
          <p:cNvCxnSpPr>
            <a:cxnSpLocks/>
          </p:cNvCxnSpPr>
          <p:nvPr/>
        </p:nvCxnSpPr>
        <p:spPr>
          <a:xfrm flipH="1">
            <a:off x="1868299" y="3868729"/>
            <a:ext cx="6002378" cy="4306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44E30012-5518-3EA3-DA89-29B76DAD2D18}"/>
              </a:ext>
            </a:extLst>
          </p:cNvPr>
          <p:cNvCxnSpPr>
            <a:cxnSpLocks/>
          </p:cNvCxnSpPr>
          <p:nvPr/>
        </p:nvCxnSpPr>
        <p:spPr>
          <a:xfrm flipH="1" flipV="1">
            <a:off x="2230452" y="5007836"/>
            <a:ext cx="8289421" cy="32820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7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97933-F45C-7208-A95B-71E548B0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Assumptions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8EE8B3-781C-D97A-E57A-CD3B8710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2EAD22-7976-97CD-22E7-48D0F53A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2482FD-30DB-CD20-A0E2-2DA763D1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BA755-4938-94ED-B4C5-1EE82B870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Techno-economic parameters</a:t>
            </a:r>
          </a:p>
        </p:txBody>
      </p:sp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A25E837F-CA26-F840-02C4-612244FDC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80854"/>
              </p:ext>
            </p:extLst>
          </p:nvPr>
        </p:nvGraphicFramePr>
        <p:xfrm>
          <a:off x="479425" y="1835932"/>
          <a:ext cx="11233151" cy="3652278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666170">
                  <a:extLst>
                    <a:ext uri="{9D8B030D-6E8A-4147-A177-3AD203B41FA5}">
                      <a16:colId xmlns:a16="http://schemas.microsoft.com/office/drawing/2014/main" val="902973383"/>
                    </a:ext>
                  </a:extLst>
                </a:gridCol>
                <a:gridCol w="568634">
                  <a:extLst>
                    <a:ext uri="{9D8B030D-6E8A-4147-A177-3AD203B41FA5}">
                      <a16:colId xmlns:a16="http://schemas.microsoft.com/office/drawing/2014/main" val="2440886533"/>
                    </a:ext>
                  </a:extLst>
                </a:gridCol>
                <a:gridCol w="430088">
                  <a:extLst>
                    <a:ext uri="{9D8B030D-6E8A-4147-A177-3AD203B41FA5}">
                      <a16:colId xmlns:a16="http://schemas.microsoft.com/office/drawing/2014/main" val="3471560631"/>
                    </a:ext>
                  </a:extLst>
                </a:gridCol>
                <a:gridCol w="1339231">
                  <a:extLst>
                    <a:ext uri="{9D8B030D-6E8A-4147-A177-3AD203B41FA5}">
                      <a16:colId xmlns:a16="http://schemas.microsoft.com/office/drawing/2014/main" val="3648373948"/>
                    </a:ext>
                  </a:extLst>
                </a:gridCol>
                <a:gridCol w="1136451">
                  <a:extLst>
                    <a:ext uri="{9D8B030D-6E8A-4147-A177-3AD203B41FA5}">
                      <a16:colId xmlns:a16="http://schemas.microsoft.com/office/drawing/2014/main" val="2896501547"/>
                    </a:ext>
                  </a:extLst>
                </a:gridCol>
                <a:gridCol w="499169">
                  <a:extLst>
                    <a:ext uri="{9D8B030D-6E8A-4147-A177-3AD203B41FA5}">
                      <a16:colId xmlns:a16="http://schemas.microsoft.com/office/drawing/2014/main" val="3383405347"/>
                    </a:ext>
                  </a:extLst>
                </a:gridCol>
                <a:gridCol w="1056586">
                  <a:extLst>
                    <a:ext uri="{9D8B030D-6E8A-4147-A177-3AD203B41FA5}">
                      <a16:colId xmlns:a16="http://schemas.microsoft.com/office/drawing/2014/main" val="3597381367"/>
                    </a:ext>
                  </a:extLst>
                </a:gridCol>
                <a:gridCol w="603910">
                  <a:extLst>
                    <a:ext uri="{9D8B030D-6E8A-4147-A177-3AD203B41FA5}">
                      <a16:colId xmlns:a16="http://schemas.microsoft.com/office/drawing/2014/main" val="660664947"/>
                    </a:ext>
                  </a:extLst>
                </a:gridCol>
                <a:gridCol w="930525">
                  <a:extLst>
                    <a:ext uri="{9D8B030D-6E8A-4147-A177-3AD203B41FA5}">
                      <a16:colId xmlns:a16="http://schemas.microsoft.com/office/drawing/2014/main" val="1493171825"/>
                    </a:ext>
                  </a:extLst>
                </a:gridCol>
                <a:gridCol w="664983">
                  <a:extLst>
                    <a:ext uri="{9D8B030D-6E8A-4147-A177-3AD203B41FA5}">
                      <a16:colId xmlns:a16="http://schemas.microsoft.com/office/drawing/2014/main" val="366951973"/>
                    </a:ext>
                  </a:extLst>
                </a:gridCol>
                <a:gridCol w="585550">
                  <a:extLst>
                    <a:ext uri="{9D8B030D-6E8A-4147-A177-3AD203B41FA5}">
                      <a16:colId xmlns:a16="http://schemas.microsoft.com/office/drawing/2014/main" val="4163903966"/>
                    </a:ext>
                  </a:extLst>
                </a:gridCol>
                <a:gridCol w="1751854">
                  <a:extLst>
                    <a:ext uri="{9D8B030D-6E8A-4147-A177-3AD203B41FA5}">
                      <a16:colId xmlns:a16="http://schemas.microsoft.com/office/drawing/2014/main" val="391555214"/>
                    </a:ext>
                  </a:extLst>
                </a:gridCol>
              </a:tblGrid>
              <a:tr h="108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Component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Scenario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CAPEX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OPEX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Lifetime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Efficiency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098693429"/>
                  </a:ext>
                </a:extLst>
              </a:tr>
              <a:tr h="108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Wind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1,238,092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€/MW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2.8%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of CAPEX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78914749"/>
                  </a:ext>
                </a:extLst>
              </a:tr>
              <a:tr h="108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PV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561,068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€/MW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1.7%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of CAPEX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93637804"/>
                  </a:ext>
                </a:extLst>
              </a:tr>
              <a:tr h="108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Battery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300,000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€/MWh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1.50%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of CAPEX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95%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0181344"/>
                  </a:ext>
                </a:extLst>
              </a:tr>
              <a:tr h="108777"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Substation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48,928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€/MW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99.5%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65739226"/>
                  </a:ext>
                </a:extLst>
              </a:tr>
              <a:tr h="108777">
                <a:tc rowSpan="3">
                  <a:txBody>
                    <a:bodyPr/>
                    <a:lstStyle/>
                    <a:p>
                      <a:pPr algn="l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Power </a:t>
                      </a:r>
                      <a:r>
                        <a:rPr lang="de-DE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line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10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MW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40,000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€/km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rowSpan="3"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CAPEX</a:t>
                      </a: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Losses</a:t>
                      </a: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:</a:t>
                      </a:r>
                      <a:b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</a:b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1.1% / 100 km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47252975"/>
                  </a:ext>
                </a:extLst>
              </a:tr>
              <a:tr h="108777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100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MW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185,000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€/km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de-DE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60220903"/>
                  </a:ext>
                </a:extLst>
              </a:tr>
              <a:tr h="108777"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500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MW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270,000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€/km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6882609"/>
                  </a:ext>
                </a:extLst>
              </a:tr>
              <a:tr h="108777"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Electrolysis (PEM)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10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MW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1,500,000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€/MW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55 %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stack</a:t>
                      </a:r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share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rowSpan="3"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2%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of CAPEX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90,000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l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hours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67%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72393025"/>
                  </a:ext>
                </a:extLst>
              </a:tr>
              <a:tr h="108777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100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MW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1,000,000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€/MW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65 %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stack</a:t>
                      </a:r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share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97819885"/>
                  </a:ext>
                </a:extLst>
              </a:tr>
              <a:tr h="108777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500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MW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750,000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€/MW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71 %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stack</a:t>
                      </a:r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share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906001816"/>
                  </a:ext>
                </a:extLst>
              </a:tr>
              <a:tr h="21755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Water treatment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9.5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 €/(tH2O/a)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of CAPEX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4.5 kWh/m³H2O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2366497"/>
                  </a:ext>
                </a:extLst>
              </a:tr>
              <a:tr h="21755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Hydrogen storage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Size dependent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€/t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1%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of CAPEX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17233908"/>
                  </a:ext>
                </a:extLst>
              </a:tr>
              <a:tr h="217553"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NH3 synthesis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1.1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t/h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9,095,994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€/(tNH3/h)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rowSpan="3"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2%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of CAPEX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tc rowSpan="3"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0.44 MWh/tNH3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03186176"/>
                  </a:ext>
                </a:extLst>
              </a:tr>
              <a:tr h="217553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11.3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t/h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4,234,968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€/(tNH3/h)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>
                    <a:solidFill>
                      <a:srgbClr val="EDF1F4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49844082"/>
                  </a:ext>
                </a:extLst>
              </a:tr>
              <a:tr h="217553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t/h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2,481,945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 €/(tNH3/h)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 v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66774421"/>
                  </a:ext>
                </a:extLst>
              </a:tr>
              <a:tr h="21755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Air separation unit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+mn-lt"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1,450,000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€/(tN2/h)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2%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n-lt"/>
                        </a:rPr>
                        <a:t> of CAPEX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de-DE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 MWh/tNH3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021077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0875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212BB-0E7E-D51A-9CAA-AE7EE8EB3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41ABDC-9B86-7809-3966-4757257AF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Assumptions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A32F2AB-AA9A-7000-633A-C8EAFAF09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8FF4D49-9FA5-2422-6154-6AA049371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8841B23-C796-B670-BD73-5FF7F154F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3F16D53-DFBE-BA14-D62B-FC9E6B9ADA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Scenarios</a:t>
            </a:r>
          </a:p>
        </p:txBody>
      </p:sp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E6E4AED7-5CBC-32CF-05F1-A7F0C4E3D6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5538902"/>
              </p:ext>
            </p:extLst>
          </p:nvPr>
        </p:nvGraphicFramePr>
        <p:xfrm>
          <a:off x="479425" y="1423887"/>
          <a:ext cx="10893143" cy="46634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903671">
                  <a:extLst>
                    <a:ext uri="{9D8B030D-6E8A-4147-A177-3AD203B41FA5}">
                      <a16:colId xmlns:a16="http://schemas.microsoft.com/office/drawing/2014/main" val="2002916928"/>
                    </a:ext>
                  </a:extLst>
                </a:gridCol>
                <a:gridCol w="1903671">
                  <a:extLst>
                    <a:ext uri="{9D8B030D-6E8A-4147-A177-3AD203B41FA5}">
                      <a16:colId xmlns:a16="http://schemas.microsoft.com/office/drawing/2014/main" val="1586606558"/>
                    </a:ext>
                  </a:extLst>
                </a:gridCol>
                <a:gridCol w="2619688">
                  <a:extLst>
                    <a:ext uri="{9D8B030D-6E8A-4147-A177-3AD203B41FA5}">
                      <a16:colId xmlns:a16="http://schemas.microsoft.com/office/drawing/2014/main" val="582138779"/>
                    </a:ext>
                  </a:extLst>
                </a:gridCol>
                <a:gridCol w="977987">
                  <a:extLst>
                    <a:ext uri="{9D8B030D-6E8A-4147-A177-3AD203B41FA5}">
                      <a16:colId xmlns:a16="http://schemas.microsoft.com/office/drawing/2014/main" val="3861600436"/>
                    </a:ext>
                  </a:extLst>
                </a:gridCol>
                <a:gridCol w="1613097">
                  <a:extLst>
                    <a:ext uri="{9D8B030D-6E8A-4147-A177-3AD203B41FA5}">
                      <a16:colId xmlns:a16="http://schemas.microsoft.com/office/drawing/2014/main" val="2070827219"/>
                    </a:ext>
                  </a:extLst>
                </a:gridCol>
                <a:gridCol w="994591">
                  <a:extLst>
                    <a:ext uri="{9D8B030D-6E8A-4147-A177-3AD203B41FA5}">
                      <a16:colId xmlns:a16="http://schemas.microsoft.com/office/drawing/2014/main" val="1803034735"/>
                    </a:ext>
                  </a:extLst>
                </a:gridCol>
                <a:gridCol w="880438">
                  <a:extLst>
                    <a:ext uri="{9D8B030D-6E8A-4147-A177-3AD203B41FA5}">
                      <a16:colId xmlns:a16="http://schemas.microsoft.com/office/drawing/2014/main" val="2740147920"/>
                    </a:ext>
                  </a:extLst>
                </a:gridCol>
              </a:tblGrid>
              <a:tr h="2151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Scenario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Transmission </a:t>
                      </a:r>
                      <a:r>
                        <a:rPr lang="de-DE" sz="1200" dirty="0" err="1"/>
                        <a:t>line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endParaRPr lang="en-US" sz="11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/>
                        <a:t>Grid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87323708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km (</a:t>
                      </a:r>
                      <a:r>
                        <a:rPr lang="de-DE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new</a:t>
                      </a:r>
                      <a:r>
                        <a:rPr lang="de-DE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km (</a:t>
                      </a:r>
                      <a:r>
                        <a:rPr lang="de-DE" sz="1200" b="1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grid</a:t>
                      </a:r>
                      <a:r>
                        <a:rPr lang="de-DE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€/MWh</a:t>
                      </a:r>
                      <a:endParaRPr lang="en-US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5446721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/>
                        <a:t>1a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 err="1"/>
                        <a:t>Turkana</a:t>
                      </a:r>
                      <a:r>
                        <a:rPr lang="de-DE" sz="1200" b="1" dirty="0"/>
                        <a:t> </a:t>
                      </a:r>
                      <a:r>
                        <a:rPr lang="de-DE" sz="1200" b="1" dirty="0" err="1"/>
                        <a:t>central</a:t>
                      </a:r>
                      <a:endParaRPr lang="en-US" sz="12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85958532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1b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Wind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41.70%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170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74246178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1c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PV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21.10%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500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570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8966296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2a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 err="1"/>
                        <a:t>Turkana</a:t>
                      </a:r>
                      <a:r>
                        <a:rPr lang="de-DE" sz="1200" b="1" dirty="0"/>
                        <a:t> </a:t>
                      </a:r>
                      <a:r>
                        <a:rPr lang="de-DE" sz="1200" b="1" dirty="0" err="1"/>
                        <a:t>south</a:t>
                      </a:r>
                      <a:endParaRPr lang="en-US" sz="12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30250761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2b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Wind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60.27%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08113863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2c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PV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20.23%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500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440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731559080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2ba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200" dirty="0" err="1"/>
                        <a:t>Supplementary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supply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from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grid</a:t>
                      </a:r>
                      <a:r>
                        <a:rPr lang="de-DE" sz="1200" dirty="0"/>
                        <a:t> / geothermal PPA (</a:t>
                      </a:r>
                      <a:r>
                        <a:rPr lang="de-DE" sz="1200" dirty="0" err="1"/>
                        <a:t>auxiliaries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only</a:t>
                      </a:r>
                      <a:r>
                        <a:rPr lang="de-DE" sz="1200" dirty="0"/>
                        <a:t>)</a:t>
                      </a:r>
                      <a:endParaRPr 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65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2902525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2bb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de-DE" sz="1200" dirty="0" err="1"/>
                        <a:t>Supplementary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supply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from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grid</a:t>
                      </a:r>
                      <a:r>
                        <a:rPr lang="de-DE" sz="1200" dirty="0"/>
                        <a:t> / geothermal PPA</a:t>
                      </a:r>
                      <a:endParaRPr lang="en-US" sz="1200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1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65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4829401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2bc</a:t>
                      </a:r>
                      <a:endParaRPr lang="en-US" sz="1200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Transport </a:t>
                      </a:r>
                      <a:r>
                        <a:rPr lang="de-DE" sz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of</a:t>
                      </a:r>
                      <a:r>
                        <a:rPr lang="de-DE" sz="12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de-DE" sz="1200" dirty="0" err="1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ammonia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100 MW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de-DE" sz="1200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  <a:endParaRPr lang="en-US" sz="120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en-US" sz="1200" kern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-</a:t>
                      </a:r>
                      <a:endParaRPr lang="en-US" sz="12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399693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3a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/>
                        <a:t>Kisumu</a:t>
                      </a:r>
                      <a:endParaRPr lang="en-US" sz="12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150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33241369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3b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Wind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12.04%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150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33686130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3c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PV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19.77%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500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150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8979900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4a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/>
                        <a:t>Mombasa</a:t>
                      </a:r>
                      <a:endParaRPr lang="en-US" sz="1200" b="1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6003875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4b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Wind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40.40%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100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85700104"/>
                  </a:ext>
                </a:extLst>
              </a:tr>
              <a:tr h="215169">
                <a:tc>
                  <a:txBody>
                    <a:bodyPr/>
                    <a:lstStyle/>
                    <a:p>
                      <a:r>
                        <a:rPr lang="de-DE" sz="1200" b="0" dirty="0">
                          <a:solidFill>
                            <a:schemeClr val="tx1"/>
                          </a:solidFill>
                        </a:rPr>
                        <a:t>4c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PV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solidFill>
                            <a:schemeClr val="bg2"/>
                          </a:solidFill>
                        </a:rPr>
                        <a:t>17.16%</a:t>
                      </a:r>
                      <a:endParaRPr lang="en-US" sz="1200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500 MW</a:t>
                      </a:r>
                      <a:endParaRPr lang="en-US" sz="12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</a:p>
                  </a:txBody>
                  <a:tcPr marL="0" marR="0" marT="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200" dirty="0"/>
                        <a:t>-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1626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2479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97933-F45C-7208-A95B-71E548B0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8EE8B3-781C-D97A-E57A-CD3B8710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2EAD22-7976-97CD-22E7-48D0F53A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2482FD-30DB-CD20-A0E2-2DA763D1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BA755-4938-94ED-B4C5-1EE82B870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10 MW </a:t>
            </a:r>
            <a:r>
              <a:rPr lang="de-DE" dirty="0" err="1"/>
              <a:t>scenario</a:t>
            </a:r>
            <a:endParaRPr lang="en-US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43625104-2D31-3675-96EE-F5091952FD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2055791"/>
              </p:ext>
            </p:extLst>
          </p:nvPr>
        </p:nvGraphicFramePr>
        <p:xfrm>
          <a:off x="479425" y="1700213"/>
          <a:ext cx="11233150" cy="4284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0802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97933-F45C-7208-A95B-71E548B0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8EE8B3-781C-D97A-E57A-CD3B8710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2EAD22-7976-97CD-22E7-48D0F53A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2482FD-30DB-CD20-A0E2-2DA763D1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BA755-4938-94ED-B4C5-1EE82B870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100 MW </a:t>
            </a:r>
            <a:r>
              <a:rPr lang="de-DE" dirty="0" err="1"/>
              <a:t>scenario</a:t>
            </a:r>
            <a:endParaRPr lang="en-US" dirty="0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71CAAD2A-4ED7-80CC-2662-5ED55F5C33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84318555"/>
              </p:ext>
            </p:extLst>
          </p:nvPr>
        </p:nvGraphicFramePr>
        <p:xfrm>
          <a:off x="479425" y="1700213"/>
          <a:ext cx="11233150" cy="42846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69938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97933-F45C-7208-A95B-71E548B0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8EE8B3-781C-D97A-E57A-CD3B8710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2EAD22-7976-97CD-22E7-48D0F53A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2482FD-30DB-CD20-A0E2-2DA763D1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BA755-4938-94ED-B4C5-1EE82B870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500 MW </a:t>
            </a:r>
            <a:r>
              <a:rPr lang="de-DE" dirty="0" err="1"/>
              <a:t>scenario</a:t>
            </a:r>
            <a:endParaRPr lang="en-US" dirty="0"/>
          </a:p>
        </p:txBody>
      </p:sp>
      <p:graphicFrame>
        <p:nvGraphicFramePr>
          <p:cNvPr id="9" name="Diagramm 8">
            <a:extLst>
              <a:ext uri="{FF2B5EF4-FFF2-40B4-BE49-F238E27FC236}">
                <a16:creationId xmlns:a16="http://schemas.microsoft.com/office/drawing/2014/main" id="{2C9AD829-4CCE-C70E-7F4D-59F90D9224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1126915"/>
              </p:ext>
            </p:extLst>
          </p:nvPr>
        </p:nvGraphicFramePr>
        <p:xfrm>
          <a:off x="479425" y="1700213"/>
          <a:ext cx="11233150" cy="4284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85641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297933-F45C-7208-A95B-71E548B0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8EE8B3-781C-D97A-E57A-CD3B8710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2EAD22-7976-97CD-22E7-48D0F53AD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A2482FD-30DB-CD20-A0E2-2DA763D1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C9BA755-4938-94ED-B4C5-1EE82B870C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Turkana south</a:t>
            </a:r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7ED20D67-B164-F6AA-35D1-D5198127DB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2170853"/>
              </p:ext>
            </p:extLst>
          </p:nvPr>
        </p:nvGraphicFramePr>
        <p:xfrm>
          <a:off x="479425" y="1700213"/>
          <a:ext cx="11233150" cy="4284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67085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1CEFE-D8EE-8283-C856-B302D0181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D3CEBC-0AB1-ADC7-5D3E-828F22C5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97D2CFB-7EA1-743C-EC0F-E324CE79E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D1517-CBD5-4AC8-BC55-E5920B426FB7}" type="datetime1">
              <a:rPr lang="de-DE" noProof="0" smtClean="0"/>
              <a:t>11.11.2024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19AE669-BC19-D06D-88EE-08183598E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© Fraunhofer IEE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0C94982-C248-C6B7-8716-8F93E7066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BA3E4-5E55-4F99-AF09-CC6D6B2539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CAFE048D-FA51-E05F-982A-0ABDD189ED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Turkana south grid configuration / use of geothermal energy</a:t>
            </a:r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A45A12D9-7457-4CDD-27DA-01D823DE5B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0682361"/>
              </p:ext>
            </p:extLst>
          </p:nvPr>
        </p:nvGraphicFramePr>
        <p:xfrm>
          <a:off x="479425" y="1700213"/>
          <a:ext cx="11233150" cy="42846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6372C11C-8813-0775-9CB6-EBC5833E6CEC}"/>
              </a:ext>
            </a:extLst>
          </p:cNvPr>
          <p:cNvSpPr txBox="1"/>
          <p:nvPr/>
        </p:nvSpPr>
        <p:spPr>
          <a:xfrm>
            <a:off x="1828801" y="1381280"/>
            <a:ext cx="2177511" cy="7511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960"/>
              </a:lnSpc>
              <a:buClr>
                <a:schemeClr val="accent1"/>
              </a:buClr>
            </a:pPr>
            <a:r>
              <a:rPr lang="de-DE" sz="1400" dirty="0" err="1"/>
              <a:t>Grid</a:t>
            </a:r>
            <a:r>
              <a:rPr lang="de-DE" sz="1400" dirty="0"/>
              <a:t> / geothermal </a:t>
            </a:r>
            <a:r>
              <a:rPr lang="de-DE" sz="1400" dirty="0" err="1"/>
              <a:t>energy</a:t>
            </a:r>
            <a:endParaRPr lang="de-DE" sz="1400" dirty="0"/>
          </a:p>
          <a:p>
            <a:pPr marL="180000" indent="-180000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Power: 	0 </a:t>
            </a:r>
            <a:r>
              <a:rPr lang="de-DE" sz="1400" dirty="0" err="1"/>
              <a:t>MWp</a:t>
            </a:r>
            <a:endParaRPr lang="de-DE" sz="1400" dirty="0"/>
          </a:p>
          <a:p>
            <a:pPr marL="180000" indent="-180000" algn="l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Energy:	0 MWh/</a:t>
            </a:r>
            <a:r>
              <a:rPr lang="de-DE" sz="1400" dirty="0" err="1"/>
              <a:t>year</a:t>
            </a:r>
            <a:endParaRPr lang="en-US" sz="14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33D3453-B47D-C012-E55C-34CAD4D3943C}"/>
              </a:ext>
            </a:extLst>
          </p:cNvPr>
          <p:cNvSpPr txBox="1"/>
          <p:nvPr/>
        </p:nvSpPr>
        <p:spPr>
          <a:xfrm>
            <a:off x="4701154" y="1381279"/>
            <a:ext cx="2420317" cy="7511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960"/>
              </a:lnSpc>
              <a:buClr>
                <a:schemeClr val="accent1"/>
              </a:buClr>
            </a:pPr>
            <a:r>
              <a:rPr lang="de-DE" sz="1400" dirty="0" err="1"/>
              <a:t>Grid</a:t>
            </a:r>
            <a:r>
              <a:rPr lang="de-DE" sz="1400" dirty="0"/>
              <a:t> / geothermal </a:t>
            </a:r>
            <a:r>
              <a:rPr lang="de-DE" sz="1400" dirty="0" err="1"/>
              <a:t>energy</a:t>
            </a:r>
            <a:endParaRPr lang="de-DE" sz="1400" dirty="0"/>
          </a:p>
          <a:p>
            <a:pPr marL="180000" indent="-180000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Power: 	6.88 </a:t>
            </a:r>
            <a:r>
              <a:rPr lang="de-DE" sz="1400" dirty="0" err="1"/>
              <a:t>MWp</a:t>
            </a:r>
            <a:endParaRPr lang="de-DE" sz="1400" dirty="0"/>
          </a:p>
          <a:p>
            <a:pPr marL="180000" indent="-180000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Energy:	1,321 MWh/</a:t>
            </a:r>
            <a:r>
              <a:rPr lang="de-DE" sz="1400" dirty="0" err="1"/>
              <a:t>year</a:t>
            </a:r>
            <a:endParaRPr lang="en-US" sz="14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012BE7C-84D8-23BF-AE56-0D8452DABA32}"/>
              </a:ext>
            </a:extLst>
          </p:cNvPr>
          <p:cNvSpPr txBox="1"/>
          <p:nvPr/>
        </p:nvSpPr>
        <p:spPr>
          <a:xfrm>
            <a:off x="7573506" y="1381279"/>
            <a:ext cx="2420317" cy="7511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ts val="1960"/>
              </a:lnSpc>
              <a:buClr>
                <a:schemeClr val="accent1"/>
              </a:buClr>
            </a:pPr>
            <a:r>
              <a:rPr lang="de-DE" sz="1400" dirty="0" err="1"/>
              <a:t>Grid</a:t>
            </a:r>
            <a:r>
              <a:rPr lang="de-DE" sz="1400" dirty="0"/>
              <a:t> / geothermal </a:t>
            </a:r>
            <a:r>
              <a:rPr lang="de-DE" sz="1400" dirty="0" err="1"/>
              <a:t>energy</a:t>
            </a:r>
            <a:endParaRPr lang="de-DE" sz="1400" dirty="0"/>
          </a:p>
          <a:p>
            <a:pPr marL="180000" indent="-180000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Power: 	67.35 </a:t>
            </a:r>
            <a:r>
              <a:rPr lang="de-DE" sz="1400" dirty="0" err="1"/>
              <a:t>MWp</a:t>
            </a:r>
            <a:endParaRPr lang="de-DE" sz="1400" dirty="0"/>
          </a:p>
          <a:p>
            <a:pPr marL="180000" indent="-180000">
              <a:lnSpc>
                <a:spcPts val="196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de-DE" sz="1400" dirty="0"/>
              <a:t>Energy:	159,876 MWh/</a:t>
            </a:r>
            <a:r>
              <a:rPr lang="de-DE" sz="1400" dirty="0" err="1"/>
              <a:t>year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927872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Fraunhofer_Master_16-9">
  <a:themeElements>
    <a:clrScheme name="Fraunhofer_Color">
      <a:dk1>
        <a:sysClr val="windowText" lastClr="000000"/>
      </a:dk1>
      <a:lt1>
        <a:sysClr val="window" lastClr="FFFFFF"/>
      </a:lt1>
      <a:dk2>
        <a:srgbClr val="F58220"/>
      </a:dk2>
      <a:lt2>
        <a:srgbClr val="A6BBC8"/>
      </a:lt2>
      <a:accent1>
        <a:srgbClr val="179C7D"/>
      </a:accent1>
      <a:accent2>
        <a:srgbClr val="005B7F"/>
      </a:accent2>
      <a:accent3>
        <a:srgbClr val="A6BBC8"/>
      </a:accent3>
      <a:accent4>
        <a:srgbClr val="008598"/>
      </a:accent4>
      <a:accent5>
        <a:srgbClr val="39C1CD"/>
      </a:accent5>
      <a:accent6>
        <a:srgbClr val="B2D235"/>
      </a:accent6>
      <a:hlink>
        <a:srgbClr val="179C7D"/>
      </a:hlink>
      <a:folHlink>
        <a:srgbClr val="005B7F"/>
      </a:folHlink>
    </a:clrScheme>
    <a:fontScheme name="Fraunhofer_Fonts">
      <a:majorFont>
        <a:latin typeface="Frutiger LT Com 65 Bold"/>
        <a:ea typeface=""/>
        <a:cs typeface=""/>
      </a:majorFont>
      <a:minorFont>
        <a:latin typeface="Frutiger LT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CDEE5"/>
        </a:solidFill>
        <a:ln w="9525">
          <a:noFill/>
        </a:ln>
      </a:spPr>
      <a:bodyPr lIns="108000" tIns="108000" rIns="108000" bIns="108000" rtlCol="0" anchor="ctr"/>
      <a:lstStyle>
        <a:defPPr marL="180000" indent="-180000" algn="l">
          <a:lnSpc>
            <a:spcPts val="1960"/>
          </a:lnSpc>
          <a:buClr>
            <a:schemeClr val="accent1"/>
          </a:buClr>
          <a:buFont typeface="Wingdings" panose="05000000000000000000" pitchFamily="2" charset="2"/>
          <a:buChar char="§"/>
          <a:defRPr sz="14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2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marL="180000" indent="-180000" algn="l">
          <a:lnSpc>
            <a:spcPts val="1960"/>
          </a:lnSpc>
          <a:buClr>
            <a:schemeClr val="accent1"/>
          </a:buClr>
          <a:buFont typeface="Wingdings" panose="05000000000000000000" pitchFamily="2" charset="2"/>
          <a:buChar char="§"/>
          <a:defRPr sz="1400" dirty="0" smtClean="0"/>
        </a:defPPr>
      </a:lstStyle>
    </a:txDef>
  </a:objectDefaults>
  <a:extraClrSchemeLst/>
  <a:custClrLst>
    <a:custClr>
      <a:srgbClr val="179C7D"/>
    </a:custClr>
    <a:custClr>
      <a:srgbClr val="005B7F"/>
    </a:custClr>
    <a:custClr>
      <a:srgbClr val="A6BBC8"/>
    </a:custClr>
    <a:custClr>
      <a:srgbClr val="F58220"/>
    </a:custClr>
    <a:custClr>
      <a:srgbClr val="FFFFFF"/>
    </a:custClr>
    <a:custClr>
      <a:srgbClr val="337C99"/>
    </a:custClr>
    <a:custClr>
      <a:srgbClr val="669DB2"/>
    </a:custClr>
    <a:custClr>
      <a:srgbClr val="99BDCC"/>
    </a:custClr>
    <a:custClr>
      <a:srgbClr val="CCDEE5"/>
    </a:custClr>
    <a:custClr>
      <a:srgbClr val="E5EEF2"/>
    </a:custClr>
    <a:custClr>
      <a:srgbClr val="1C3F52"/>
    </a:custClr>
    <a:custClr>
      <a:srgbClr val="D3C7AE"/>
    </a:custClr>
    <a:custClr>
      <a:srgbClr val="008598"/>
    </a:custClr>
    <a:custClr>
      <a:srgbClr val="39C1CD"/>
    </a:custClr>
    <a:custClr>
      <a:srgbClr val="B2D235"/>
    </a:custClr>
    <a:custClr>
      <a:srgbClr val="FDB913"/>
    </a:custClr>
    <a:custClr>
      <a:srgbClr val="BB0056"/>
    </a:custClr>
    <a:custClr>
      <a:srgbClr val="7C154D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Präsentation7" id="{14180148-20CF-4DA7-A721-921E466A1C22}" vid="{F8CF5006-811B-4D57-A7EB-E6DAF4B53F7A}"/>
    </a:ext>
  </a:extLst>
</a:theme>
</file>

<file path=ppt/theme/theme2.xml><?xml version="1.0" encoding="utf-8"?>
<a:theme xmlns:a="http://schemas.openxmlformats.org/drawingml/2006/main" name="Office">
  <a:themeElements>
    <a:clrScheme name="Fraunhofer_Color">
      <a:dk1>
        <a:sysClr val="windowText" lastClr="000000"/>
      </a:dk1>
      <a:lt1>
        <a:sysClr val="window" lastClr="FFFFFF"/>
      </a:lt1>
      <a:dk2>
        <a:srgbClr val="F58220"/>
      </a:dk2>
      <a:lt2>
        <a:srgbClr val="A6BBC8"/>
      </a:lt2>
      <a:accent1>
        <a:srgbClr val="179C7D"/>
      </a:accent1>
      <a:accent2>
        <a:srgbClr val="005B7F"/>
      </a:accent2>
      <a:accent3>
        <a:srgbClr val="A6BBC8"/>
      </a:accent3>
      <a:accent4>
        <a:srgbClr val="008598"/>
      </a:accent4>
      <a:accent5>
        <a:srgbClr val="39C1CD"/>
      </a:accent5>
      <a:accent6>
        <a:srgbClr val="B2D235"/>
      </a:accent6>
      <a:hlink>
        <a:srgbClr val="179C7D"/>
      </a:hlink>
      <a:folHlink>
        <a:srgbClr val="005B7F"/>
      </a:folHlink>
    </a:clrScheme>
    <a:fontScheme name="Fraunhofer_Fonts">
      <a:majorFont>
        <a:latin typeface="Frutiger LT Com 65 Bold"/>
        <a:ea typeface=""/>
        <a:cs typeface=""/>
      </a:majorFont>
      <a:minorFont>
        <a:latin typeface="Frutiger LT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Fraunhofer_Color">
      <a:dk1>
        <a:sysClr val="windowText" lastClr="000000"/>
      </a:dk1>
      <a:lt1>
        <a:sysClr val="window" lastClr="FFFFFF"/>
      </a:lt1>
      <a:dk2>
        <a:srgbClr val="F58220"/>
      </a:dk2>
      <a:lt2>
        <a:srgbClr val="A6BBC8"/>
      </a:lt2>
      <a:accent1>
        <a:srgbClr val="179C7D"/>
      </a:accent1>
      <a:accent2>
        <a:srgbClr val="005B7F"/>
      </a:accent2>
      <a:accent3>
        <a:srgbClr val="A6BBC8"/>
      </a:accent3>
      <a:accent4>
        <a:srgbClr val="008598"/>
      </a:accent4>
      <a:accent5>
        <a:srgbClr val="39C1CD"/>
      </a:accent5>
      <a:accent6>
        <a:srgbClr val="B2D235"/>
      </a:accent6>
      <a:hlink>
        <a:srgbClr val="179C7D"/>
      </a:hlink>
      <a:folHlink>
        <a:srgbClr val="005B7F"/>
      </a:folHlink>
    </a:clrScheme>
    <a:fontScheme name="Fraunhofer_Fonts">
      <a:majorFont>
        <a:latin typeface="Frutiger LT Com 65 Bold"/>
        <a:ea typeface=""/>
        <a:cs typeface=""/>
      </a:majorFont>
      <a:minorFont>
        <a:latin typeface="Frutiger LT Com 45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CED85CD76AF9942B75F7553F77B8F05" ma:contentTypeVersion="12" ma:contentTypeDescription="Ein neues Dokument erstellen." ma:contentTypeScope="" ma:versionID="e46dbe2bcc3249ffe22ab0a468845552">
  <xsd:schema xmlns:xsd="http://www.w3.org/2001/XMLSchema" xmlns:xs="http://www.w3.org/2001/XMLSchema" xmlns:p="http://schemas.microsoft.com/office/2006/metadata/properties" xmlns:ns2="79cdcb1f-5ff5-407e-b39c-fa9d9345b73e" xmlns:ns3="2c837c82-c036-4f91-9acd-6bc43879026f" targetNamespace="http://schemas.microsoft.com/office/2006/metadata/properties" ma:root="true" ma:fieldsID="4656bd9171e4532419ad3ac406b80115" ns2:_="" ns3:_="">
    <xsd:import namespace="79cdcb1f-5ff5-407e-b39c-fa9d9345b73e"/>
    <xsd:import namespace="2c837c82-c036-4f91-9acd-6bc43879026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cdcb1f-5ff5-407e-b39c-fa9d9345b7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837c82-c036-4f91-9acd-6bc43879026f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7CD33E-108E-419C-A6AE-D0EEFDE245CA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2c837c82-c036-4f91-9acd-6bc43879026f"/>
    <ds:schemaRef ds:uri="http://schemas.openxmlformats.org/package/2006/metadata/core-properties"/>
    <ds:schemaRef ds:uri="79cdcb1f-5ff5-407e-b39c-fa9d9345b73e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2E0666F-7C7A-411F-93FE-8D6D25AA41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9cdcb1f-5ff5-407e-b39c-fa9d9345b73e"/>
    <ds:schemaRef ds:uri="2c837c82-c036-4f91-9acd-6bc43879026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F57199-C91D-49FF-B763-319650D9DCA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PP_190122_Fraunhofer_Master_16-9</Template>
  <TotalTime>0</TotalTime>
  <Words>863</Words>
  <Application>Microsoft Office PowerPoint</Application>
  <PresentationFormat>Breitbild</PresentationFormat>
  <Paragraphs>338</Paragraphs>
  <Slides>11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8" baseType="lpstr">
      <vt:lpstr>Arial</vt:lpstr>
      <vt:lpstr>Frutiger LT Com 45 Light</vt:lpstr>
      <vt:lpstr>Frutiger LT Com 65 Bold</vt:lpstr>
      <vt:lpstr>Frutiger LT Com 75 Black</vt:lpstr>
      <vt:lpstr>Wingdings</vt:lpstr>
      <vt:lpstr>Fraunhofer_Master_16-9</vt:lpstr>
      <vt:lpstr>think-cell Folie</vt:lpstr>
      <vt:lpstr>PowerPoint-Präsentation</vt:lpstr>
      <vt:lpstr>Assumptions</vt:lpstr>
      <vt:lpstr>Assumptions</vt:lpstr>
      <vt:lpstr>Assumptions</vt:lpstr>
      <vt:lpstr>Results</vt:lpstr>
      <vt:lpstr>Results</vt:lpstr>
      <vt:lpstr>Results</vt:lpstr>
      <vt:lpstr>Results</vt:lpstr>
      <vt:lpstr>Results</vt:lpstr>
      <vt:lpstr>Results</vt:lpstr>
      <vt:lpstr>Outlook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Miliushchanka, Maryna</dc:creator>
  <cp:lastModifiedBy>Julian Reul</cp:lastModifiedBy>
  <cp:revision>88</cp:revision>
  <dcterms:created xsi:type="dcterms:W3CDTF">2022-01-26T13:13:19Z</dcterms:created>
  <dcterms:modified xsi:type="dcterms:W3CDTF">2024-11-11T14:36:33Z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0x0101003CED85CD76AF9942B75F7553F77B8F05</vt:lpwstr>
  </property>
</Properties>
</file>

<file path=docProps/thumbnail.jpeg>
</file>